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61" r:id="rId3"/>
    <p:sldId id="258" r:id="rId4"/>
    <p:sldId id="259" r:id="rId5"/>
    <p:sldId id="330" r:id="rId6"/>
    <p:sldId id="264" r:id="rId7"/>
    <p:sldId id="263" r:id="rId8"/>
    <p:sldId id="262" r:id="rId9"/>
    <p:sldId id="266" r:id="rId10"/>
    <p:sldId id="313" r:id="rId11"/>
    <p:sldId id="314" r:id="rId12"/>
    <p:sldId id="316" r:id="rId13"/>
    <p:sldId id="315" r:id="rId14"/>
    <p:sldId id="317" r:id="rId15"/>
    <p:sldId id="321" r:id="rId16"/>
    <p:sldId id="375" r:id="rId17"/>
    <p:sldId id="376" r:id="rId18"/>
    <p:sldId id="377" r:id="rId19"/>
    <p:sldId id="378" r:id="rId20"/>
    <p:sldId id="332" r:id="rId21"/>
    <p:sldId id="337" r:id="rId22"/>
    <p:sldId id="355" r:id="rId23"/>
    <p:sldId id="346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92" r:id="rId32"/>
    <p:sldId id="391" r:id="rId33"/>
    <p:sldId id="393" r:id="rId34"/>
    <p:sldId id="394" r:id="rId35"/>
    <p:sldId id="312" r:id="rId36"/>
    <p:sldId id="267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2" r:id="rId50"/>
    <p:sldId id="283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288" r:id="rId59"/>
    <p:sldId id="289" r:id="rId60"/>
    <p:sldId id="335" r:id="rId61"/>
    <p:sldId id="403" r:id="rId62"/>
    <p:sldId id="404" r:id="rId63"/>
    <p:sldId id="396" r:id="rId64"/>
    <p:sldId id="397" r:id="rId65"/>
    <p:sldId id="398" r:id="rId66"/>
    <p:sldId id="399" r:id="rId67"/>
    <p:sldId id="400" r:id="rId68"/>
    <p:sldId id="395" r:id="rId69"/>
    <p:sldId id="331" r:id="rId70"/>
    <p:sldId id="333" r:id="rId71"/>
    <p:sldId id="334" r:id="rId72"/>
    <p:sldId id="338" r:id="rId73"/>
    <p:sldId id="402" r:id="rId74"/>
    <p:sldId id="401" r:id="rId75"/>
    <p:sldId id="339" r:id="rId76"/>
    <p:sldId id="340" r:id="rId77"/>
    <p:sldId id="386" r:id="rId78"/>
    <p:sldId id="387" r:id="rId79"/>
    <p:sldId id="388" r:id="rId80"/>
    <p:sldId id="389" r:id="rId81"/>
    <p:sldId id="390" r:id="rId82"/>
    <p:sldId id="341" r:id="rId83"/>
    <p:sldId id="342" r:id="rId84"/>
    <p:sldId id="260" r:id="rId85"/>
  </p:sldIdLst>
  <p:sldSz cx="12192000" cy="6858000"/>
  <p:notesSz cx="6858000" cy="9144000"/>
  <p:embeddedFontLst>
    <p:embeddedFont>
      <p:font typeface="Arial Black" panose="020B0A04020102020204" pitchFamily="34" charset="0"/>
      <p:regular r:id="rId87"/>
      <p:bold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7" roundtripDataSignature="AMtx7mjcv6P9QJnJS8T/D6r8ZiAE7oQZ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2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946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862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4637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93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056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84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09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694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13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283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39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cover p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"/>
          <p:cNvPicPr preferRelativeResize="0"/>
          <p:nvPr/>
        </p:nvPicPr>
        <p:blipFill rotWithShape="1">
          <a:blip r:embed="rId2">
            <a:alphaModFix amt="34000"/>
          </a:blip>
          <a:srcRect/>
          <a:stretch/>
        </p:blipFill>
        <p:spPr>
          <a:xfrm rot="-5400000">
            <a:off x="1428041" y="-1428041"/>
            <a:ext cx="6880030" cy="973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3">
            <a:alphaModFix amt="99000"/>
          </a:blip>
          <a:srcRect/>
          <a:stretch/>
        </p:blipFill>
        <p:spPr>
          <a:xfrm flipH="1">
            <a:off x="59093" y="0"/>
            <a:ext cx="12073813" cy="31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/>
          <p:nvPr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7"/>
          <p:cNvSpPr txBox="1"/>
          <p:nvPr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www.utm.my</a:t>
            </a:r>
            <a:endParaRPr sz="1100" b="1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42" y="351772"/>
            <a:ext cx="2249407" cy="751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7"/>
          <p:cNvGrpSpPr/>
          <p:nvPr/>
        </p:nvGrpSpPr>
        <p:grpSpPr>
          <a:xfrm>
            <a:off x="2821039" y="123568"/>
            <a:ext cx="2892962" cy="1174663"/>
            <a:chOff x="9707871" y="-53009"/>
            <a:chExt cx="2592079" cy="1052492"/>
          </a:xfrm>
        </p:grpSpPr>
        <p:sp>
          <p:nvSpPr>
            <p:cNvPr id="22" name="Google Shape;22;p7"/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" name="Google Shape;23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24;p7"/>
          <p:cNvSpPr txBox="1"/>
          <p:nvPr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for Center for Artificial Intelligence and Robotics, UTM </a:t>
            </a:r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5618168" y="6671483"/>
            <a:ext cx="1190970" cy="160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 amt="99000"/>
          </a:blip>
          <a:srcRect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17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57" name="Google Shape;157;p17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2">
            <a:alphaModFix amt="99000"/>
          </a:blip>
          <a:srcRect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8"/>
          <p:cNvGrpSpPr/>
          <p:nvPr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62" name="Google Shape;162;p18"/>
            <p:cNvSpPr/>
            <p:nvPr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8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70" name="Google Shape;170;p18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713261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/>
          <p:nvPr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77196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19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84" name="Google Shape;184;p19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color">
  <p:cSld name="Blank-color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20"/>
          <p:cNvGrpSpPr/>
          <p:nvPr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89" name="Google Shape;189;p20"/>
            <p:cNvSpPr/>
            <p:nvPr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flipH="1">
              <a:off x="7180118" y="6489895"/>
              <a:ext cx="213299" cy="390907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1" name="Google Shape;19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76220" y="283589"/>
            <a:ext cx="1470825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5" name="Google Shape;195;p20"/>
          <p:cNvGrpSpPr/>
          <p:nvPr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96" name="Google Shape;196;p20"/>
            <p:cNvSpPr/>
            <p:nvPr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 rot="10800000" flipH="1">
              <a:off x="1858639" y="0"/>
              <a:ext cx="213299" cy="390907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0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99" name="Google Shape;199;p20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1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208" name="Google Shape;208;p21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1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1"/>
          <p:cNvSpPr/>
          <p:nvPr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C1D35"/>
                </a:solidFill>
                <a:latin typeface="Arial"/>
                <a:ea typeface="Arial"/>
                <a:cs typeface="Arial"/>
                <a:sym typeface="Arial"/>
              </a:rPr>
              <a:t>Copyright for Center for Artificial Intelligence and Robotics, UTM </a:t>
            </a:r>
            <a:endParaRPr/>
          </a:p>
        </p:txBody>
      </p:sp>
      <p:grpSp>
        <p:nvGrpSpPr>
          <p:cNvPr id="48" name="Google Shape;48;p9"/>
          <p:cNvGrpSpPr/>
          <p:nvPr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49" name="Google Shape;49;p9"/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" name="Google Shape;5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9"/>
          <p:cNvSpPr/>
          <p:nvPr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0" y="6815959"/>
            <a:ext cx="12192000" cy="46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/>
          <p:nvPr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10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59" name="Google Shape;59;p10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0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10"/>
          <p:cNvSpPr/>
          <p:nvPr/>
        </p:nvSpPr>
        <p:spPr>
          <a:xfrm rot="-5400000">
            <a:off x="11152257" y="5409768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10"/>
          <p:cNvGrpSpPr/>
          <p:nvPr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63" name="Google Shape;63;p10"/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" name="Google Shape;64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10"/>
          <p:cNvSpPr/>
          <p:nvPr/>
        </p:nvSpPr>
        <p:spPr>
          <a:xfrm>
            <a:off x="0" y="6815959"/>
            <a:ext cx="12192000" cy="46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C1D35"/>
                </a:solidFill>
                <a:latin typeface="Arial"/>
                <a:ea typeface="Arial"/>
                <a:cs typeface="Arial"/>
                <a:sym typeface="Arial"/>
              </a:rPr>
              <a:t>Copyright for Center for Artificial Intelligence and Robotics, UTM 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3894931" y="2642999"/>
            <a:ext cx="4706938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THANK</a:t>
            </a:r>
            <a:r>
              <a:rPr lang="en-US" sz="8000" b="1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YOU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5">
            <a:alphaModFix/>
          </a:blip>
          <a:srcRect t="14805" b="13449"/>
          <a:stretch/>
        </p:blipFill>
        <p:spPr>
          <a:xfrm>
            <a:off x="4917487" y="659432"/>
            <a:ext cx="2661826" cy="1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4271169" y="5314731"/>
            <a:ext cx="27932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rgbClr val="60192F"/>
              </a:gs>
              <a:gs pos="23000">
                <a:srgbClr val="60192F"/>
              </a:gs>
              <a:gs pos="69000">
                <a:srgbClr val="511527"/>
              </a:gs>
              <a:gs pos="97000">
                <a:srgbClr val="4B1425"/>
              </a:gs>
              <a:gs pos="100000">
                <a:srgbClr val="4B14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4271169" y="5799712"/>
            <a:ext cx="27932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rgbClr val="60192F"/>
              </a:gs>
              <a:gs pos="23000">
                <a:srgbClr val="60192F"/>
              </a:gs>
              <a:gs pos="69000">
                <a:srgbClr val="511527"/>
              </a:gs>
              <a:gs pos="97000">
                <a:srgbClr val="4B1425"/>
              </a:gs>
              <a:gs pos="100000">
                <a:srgbClr val="4B14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4271169" y="6284693"/>
            <a:ext cx="279328" cy="2031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rgbClr val="60192F"/>
              </a:gs>
              <a:gs pos="23000">
                <a:srgbClr val="60192F"/>
              </a:gs>
              <a:gs pos="69000">
                <a:srgbClr val="511527"/>
              </a:gs>
              <a:gs pos="97000">
                <a:srgbClr val="4B1425"/>
              </a:gs>
              <a:gs pos="100000">
                <a:srgbClr val="4B142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4587080" y="5314731"/>
            <a:ext cx="356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C1D35"/>
                </a:solidFill>
                <a:latin typeface="Arial"/>
                <a:ea typeface="Arial"/>
                <a:cs typeface="Arial"/>
                <a:sym typeface="Arial"/>
              </a:rPr>
              <a:t>Centre for Artificial Intelligence and Robotics</a:t>
            </a:r>
            <a:endParaRPr/>
          </a:p>
        </p:txBody>
      </p:sp>
      <p:sp>
        <p:nvSpPr>
          <p:cNvPr id="73" name="Google Shape;73;p10"/>
          <p:cNvSpPr txBox="1"/>
          <p:nvPr/>
        </p:nvSpPr>
        <p:spPr>
          <a:xfrm>
            <a:off x="4587081" y="5785703"/>
            <a:ext cx="29804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C1D35"/>
                </a:solidFill>
                <a:latin typeface="Arial"/>
                <a:ea typeface="Arial"/>
                <a:cs typeface="Arial"/>
                <a:sym typeface="Arial"/>
              </a:rPr>
              <a:t>research.utm.my/cairo/</a:t>
            </a:r>
            <a:endParaRPr sz="1200" b="1">
              <a:solidFill>
                <a:srgbClr val="6C1D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0" y="0"/>
            <a:ext cx="4736144" cy="7783867"/>
            <a:chOff x="0" y="0"/>
            <a:chExt cx="4736144" cy="7783867"/>
          </a:xfrm>
        </p:grpSpPr>
        <p:pic>
          <p:nvPicPr>
            <p:cNvPr id="79" name="Google Shape;79;p1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3118649" cy="4463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11"/>
            <p:cNvSpPr/>
            <p:nvPr/>
          </p:nvSpPr>
          <p:spPr>
            <a:xfrm rot="8446488">
              <a:off x="1155879" y="3069975"/>
              <a:ext cx="2214654" cy="3120244"/>
            </a:xfrm>
            <a:prstGeom prst="parallelogram">
              <a:avLst>
                <a:gd name="adj" fmla="val 25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 rot="8446488">
              <a:off x="2539020" y="5497285"/>
              <a:ext cx="1784436" cy="1941063"/>
            </a:xfrm>
            <a:custGeom>
              <a:avLst/>
              <a:gdLst/>
              <a:ahLst/>
              <a:cxnLst/>
              <a:rect l="l" t="t" r="r" b="b"/>
              <a:pathLst>
                <a:path w="1784436" h="1941063" extrusionOk="0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126331" y="-1062392"/>
            <a:ext cx="2405080" cy="338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4">
            <a:alphaModFix amt="99000"/>
          </a:blip>
          <a:srcRect/>
          <a:stretch/>
        </p:blipFill>
        <p:spPr>
          <a:xfrm rot="-5400000" flipH="1">
            <a:off x="-2602281" y="2616106"/>
            <a:ext cx="7046892" cy="181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283211" y="3743462"/>
            <a:ext cx="2080701" cy="297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1830037" y="6046777"/>
            <a:ext cx="4191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2"/>
          <p:cNvPicPr preferRelativeResize="0"/>
          <p:nvPr/>
        </p:nvPicPr>
        <p:blipFill rotWithShape="1">
          <a:blip r:embed="rId2">
            <a:alphaModFix/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6C1D35">
                  <a:alpha val="67843"/>
                </a:srgbClr>
              </a:gs>
              <a:gs pos="12000">
                <a:srgbClr val="6C1D35">
                  <a:alpha val="67843"/>
                </a:srgbClr>
              </a:gs>
              <a:gs pos="77000">
                <a:srgbClr val="511527"/>
              </a:gs>
              <a:gs pos="100000">
                <a:srgbClr val="511527"/>
              </a:gs>
            </a:gsLst>
            <a:lin ang="13500000" scaled="0"/>
          </a:gradFill>
          <a:ln w="12700" cap="flat" cmpd="sng">
            <a:solidFill>
              <a:srgbClr val="2D0C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page">
  <p:cSld name="end pag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 amt="32000"/>
          </a:blip>
          <a:srcRect l="20647"/>
          <a:stretch/>
        </p:blipFill>
        <p:spPr>
          <a:xfrm rot="-5400000">
            <a:off x="2686050" y="-2686050"/>
            <a:ext cx="6858000" cy="12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 amt="99000"/>
          </a:blip>
          <a:srcRect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4"/>
          <p:cNvGrpSpPr/>
          <p:nvPr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112" name="Google Shape;112;p14"/>
            <p:cNvSpPr/>
            <p:nvPr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 rot="10800000" flipH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15" name="Google Shape;115;p14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5"/>
          <p:cNvPicPr preferRelativeResize="0"/>
          <p:nvPr/>
        </p:nvPicPr>
        <p:blipFill rotWithShape="1">
          <a:blip r:embed="rId2">
            <a:alphaModFix amt="99000"/>
          </a:blip>
          <a:srcRect/>
          <a:stretch/>
        </p:blipFill>
        <p:spPr>
          <a:xfrm flipH="1">
            <a:off x="6764" y="1270"/>
            <a:ext cx="12073813" cy="3109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6C1D3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5"/>
          <p:cNvGrpSpPr/>
          <p:nvPr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 rot="10800000" flipH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9" name="Google Shape;129;p15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6765" y="1270"/>
            <a:ext cx="7112053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8" y="283590"/>
            <a:ext cx="1468167" cy="497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6"/>
          <p:cNvGrpSpPr/>
          <p:nvPr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42" name="Google Shape;142;p16"/>
            <p:cNvSpPr/>
            <p:nvPr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 txBox="1"/>
            <p:nvPr/>
          </p:nvSpPr>
          <p:spPr>
            <a:xfrm rot="-5400000">
              <a:off x="-565323" y="5578170"/>
              <a:ext cx="1377301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i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www.utm.my</a:t>
              </a:r>
              <a:endParaRPr sz="1100" b="1" i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"/>
          <p:cNvSpPr txBox="1"/>
          <p:nvPr/>
        </p:nvSpPr>
        <p:spPr>
          <a:xfrm>
            <a:off x="963752" y="1862349"/>
            <a:ext cx="93087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JETSON INTERNET OF THINGS</a:t>
            </a:r>
            <a:endParaRPr dirty="0"/>
          </a:p>
        </p:txBody>
      </p:sp>
      <p:pic>
        <p:nvPicPr>
          <p:cNvPr id="218" name="Google Shape;2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8429" y="6352942"/>
            <a:ext cx="2136771" cy="16080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"/>
          <p:cNvSpPr txBox="1"/>
          <p:nvPr/>
        </p:nvSpPr>
        <p:spPr>
          <a:xfrm>
            <a:off x="1039269" y="5062196"/>
            <a:ext cx="77223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PREPARED BY:</a:t>
            </a:r>
            <a:b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for Artificial Intelligence and Robotics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Universiti</a:t>
            </a: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Teknologi</a:t>
            </a: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Malaysia</a:t>
            </a:r>
            <a:endParaRPr dirty="0"/>
          </a:p>
        </p:txBody>
      </p:sp>
      <p:sp>
        <p:nvSpPr>
          <p:cNvPr id="220" name="Google Shape;220;p1"/>
          <p:cNvSpPr txBox="1"/>
          <p:nvPr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for Center for Artificial Intelligence and Robotics, UTM </a:t>
            </a:r>
            <a:endParaRPr/>
          </a:p>
        </p:txBody>
      </p:sp>
      <p:sp>
        <p:nvSpPr>
          <p:cNvPr id="221" name="Google Shape;221;p1"/>
          <p:cNvSpPr/>
          <p:nvPr/>
        </p:nvSpPr>
        <p:spPr>
          <a:xfrm>
            <a:off x="5618168" y="6671483"/>
            <a:ext cx="1190970" cy="160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"/>
          <p:cNvSpPr/>
          <p:nvPr/>
        </p:nvSpPr>
        <p:spPr>
          <a:xfrm>
            <a:off x="5380382" y="6249219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Collection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693664" y="929144"/>
            <a:ext cx="6101031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u="sng" dirty="0"/>
              <a:t>LED (Light Emitting Diode)</a:t>
            </a:r>
          </a:p>
          <a:p>
            <a:endParaRPr lang="en-US" sz="1800" b="1" u="sng" dirty="0"/>
          </a:p>
          <a:p>
            <a:r>
              <a:rPr lang="en-US" sz="1800" b="1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semiconductor device that emits light when current flows through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Available in various colors and sizes.</a:t>
            </a:r>
          </a:p>
          <a:p>
            <a:r>
              <a:rPr lang="en-US" sz="1800" b="1" dirty="0"/>
              <a:t>Working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Light is produced by the recombination of electrons and holes in the LED’s diode junction.</a:t>
            </a:r>
          </a:p>
          <a:p>
            <a:r>
              <a:rPr lang="en-US" sz="1800" b="1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Low Power Consumption</a:t>
            </a:r>
            <a:r>
              <a:rPr lang="en-US" sz="1800" dirty="0"/>
              <a:t>: Operates at 2–3V typically.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Brightness</a:t>
            </a:r>
            <a:r>
              <a:rPr lang="en-US" sz="1800" dirty="0"/>
              <a:t>: Depends on forward current (~10–20mA).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Polarity</a:t>
            </a:r>
            <a:r>
              <a:rPr lang="en-US" sz="1800" dirty="0"/>
              <a:t>: Anode (+) and Cathode (-).</a:t>
            </a:r>
          </a:p>
          <a:p>
            <a:r>
              <a:rPr lang="en-US" sz="1800" b="1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Indicators and notifications.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Status feedback in IoT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Visual alerts.</a:t>
            </a:r>
          </a:p>
          <a:p>
            <a:r>
              <a:rPr lang="en-US" sz="1800" b="1" dirty="0"/>
              <a:t>Connection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Requires a </a:t>
            </a:r>
            <a:r>
              <a:rPr lang="en-US" sz="1800" b="1" dirty="0"/>
              <a:t>current-limiting resistor</a:t>
            </a:r>
            <a:r>
              <a:rPr lang="en-US" sz="1800" dirty="0"/>
              <a:t> (typically 220Ω or 330Ω) to prevent damage.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4F213-0819-4B56-9EB6-06627043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11" y="1180786"/>
            <a:ext cx="4801270" cy="224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CAE56-5D33-483A-8760-E054D174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470" y="3745279"/>
            <a:ext cx="3872938" cy="2579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9168AC-B9A3-4CB7-B9C9-ABCCF7939C59}"/>
              </a:ext>
            </a:extLst>
          </p:cNvPr>
          <p:cNvSpPr txBox="1"/>
          <p:nvPr/>
        </p:nvSpPr>
        <p:spPr>
          <a:xfrm>
            <a:off x="9558339" y="4438210"/>
            <a:ext cx="28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13E62-1A74-4B7D-95C3-EE0C04C0ECF3}"/>
              </a:ext>
            </a:extLst>
          </p:cNvPr>
          <p:cNvSpPr txBox="1"/>
          <p:nvPr/>
        </p:nvSpPr>
        <p:spPr>
          <a:xfrm>
            <a:off x="9277353" y="4592098"/>
            <a:ext cx="28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9723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Collection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739018" y="786405"/>
            <a:ext cx="5356982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u="sng" dirty="0"/>
              <a:t>Buzzer</a:t>
            </a:r>
          </a:p>
          <a:p>
            <a:endParaRPr lang="en-US" sz="1800" b="1" dirty="0"/>
          </a:p>
          <a:p>
            <a:r>
              <a:rPr lang="en-US" sz="1800" b="1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electronic device that produces sound when an electric current flows through it.</a:t>
            </a:r>
          </a:p>
          <a:p>
            <a:r>
              <a:rPr lang="en-US" sz="1800" b="1" dirty="0"/>
              <a:t>Working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Vibrates a thin membrane or uses a magnetic coil to produce sound.</a:t>
            </a:r>
          </a:p>
          <a:p>
            <a:r>
              <a:rPr lang="en-US" sz="1800" b="1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Voltage Range</a:t>
            </a:r>
            <a:r>
              <a:rPr lang="en-US" sz="1800" dirty="0"/>
              <a:t>: 3–5V.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 generate continuous or pulsed tones.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Compact and lightweight.</a:t>
            </a:r>
          </a:p>
          <a:p>
            <a:r>
              <a:rPr lang="en-US" sz="1800" b="1" dirty="0"/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Alarms and notifications.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Audible feedback in IoT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Critical condition alerts.</a:t>
            </a:r>
          </a:p>
          <a:p>
            <a:r>
              <a:rPr lang="en-US" sz="1800" b="1" dirty="0"/>
              <a:t>Connection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Connect the positive terminal to a GPIO pin and the negative terminal to GND.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1CE6C-B752-40BB-BFB2-277DA8F5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35" y="1152207"/>
            <a:ext cx="5210902" cy="2276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2EF40-124A-42B4-894C-F72F01E2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855" y="3794802"/>
            <a:ext cx="217017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Storage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682746" y="889863"/>
            <a:ext cx="11133942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en-US" sz="1800" b="1" u="sng" dirty="0"/>
          </a:p>
          <a:p>
            <a:endParaRPr lang="en-US" sz="1800" b="1" dirty="0"/>
          </a:p>
          <a:p>
            <a:r>
              <a:rPr lang="en-MY" sz="1800" b="1" dirty="0"/>
              <a:t>Overview: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InfluxDB is a </a:t>
            </a:r>
            <a:r>
              <a:rPr lang="en-MY" sz="1800" b="1" dirty="0"/>
              <a:t>time-series database </a:t>
            </a:r>
            <a:r>
              <a:rPr lang="en-MY" sz="1800" dirty="0"/>
              <a:t>optimized for storing and retrieving data over time.</a:t>
            </a:r>
            <a:endParaRPr lang="en-MY" sz="1800" b="1" dirty="0"/>
          </a:p>
          <a:p>
            <a:r>
              <a:rPr lang="en-MY" sz="1800" b="1" dirty="0"/>
              <a:t>Features</a:t>
            </a:r>
            <a:r>
              <a:rPr lang="en-MY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High Performance:</a:t>
            </a:r>
            <a:r>
              <a:rPr lang="en-US" sz="1800" dirty="0"/>
              <a:t> Handles millions of writes per second, suitable for large-scale IoT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Ease of Use:</a:t>
            </a:r>
            <a:r>
              <a:rPr lang="en-US" sz="1800" dirty="0"/>
              <a:t> Simple to set up with support for </a:t>
            </a:r>
            <a:r>
              <a:rPr lang="en-US" sz="1800" b="1" dirty="0"/>
              <a:t>HTTP POST requests </a:t>
            </a:r>
            <a:r>
              <a:rPr lang="en-US" sz="1800" dirty="0"/>
              <a:t>and </a:t>
            </a:r>
            <a:r>
              <a:rPr lang="en-US" sz="1800" b="1" dirty="0"/>
              <a:t>client libraries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Scalable Storage:</a:t>
            </a:r>
            <a:r>
              <a:rPr lang="en-US" sz="1800" dirty="0"/>
              <a:t> Efficient use of storage with compression and retention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Rich Ecosystem:</a:t>
            </a:r>
            <a:r>
              <a:rPr lang="en-US" sz="1800" dirty="0"/>
              <a:t> Compatibility with tools like </a:t>
            </a:r>
            <a:r>
              <a:rPr lang="en-US" sz="1800" b="1" dirty="0"/>
              <a:t>Grafana</a:t>
            </a:r>
            <a:r>
              <a:rPr lang="en-US" sz="1800" dirty="0"/>
              <a:t>, Telegraf, and Kapacitor.</a:t>
            </a:r>
            <a:endParaRPr lang="en-US" sz="1800" b="1" dirty="0"/>
          </a:p>
          <a:p>
            <a:r>
              <a:rPr lang="en-US" sz="1800" b="1" dirty="0"/>
              <a:t>Use Cases of InfluxDB in IoT: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Environmental Monitoring: </a:t>
            </a:r>
            <a:r>
              <a:rPr lang="en-US" sz="1800" dirty="0"/>
              <a:t>Track temperature, humidity, air quality, and other environmental parameters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Predictive Maintenance: </a:t>
            </a:r>
            <a:r>
              <a:rPr lang="en-US" sz="1800" dirty="0"/>
              <a:t>Monitor industrial equipment for early detection of failures based on time-series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Smart Homes: </a:t>
            </a:r>
            <a:r>
              <a:rPr lang="en-US" sz="1800" dirty="0"/>
              <a:t>Log data from devices like smart thermostats, lights, and security cameras for analysis and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Healthcare Monitoring: </a:t>
            </a:r>
            <a:r>
              <a:rPr lang="en-US" sz="1800" dirty="0"/>
              <a:t>Collect and store patient vitals like heart rate, blood pressure, or oxygen levels for real-time monitoring.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F8F4C-F887-4CA5-B073-B2A75215C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3" t="22579" r="20397" b="23174"/>
          <a:stretch/>
        </p:blipFill>
        <p:spPr>
          <a:xfrm>
            <a:off x="562707" y="782521"/>
            <a:ext cx="20960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81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Storage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26B325-C4DD-4F17-B46E-27A59931A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2" y="1419900"/>
            <a:ext cx="6325483" cy="3305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FB7B3E-356B-4901-A30C-FFEE35E12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54" y="1053136"/>
            <a:ext cx="4029637" cy="40391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AB9EB4-73DE-4605-8646-7FB08D269347}"/>
              </a:ext>
            </a:extLst>
          </p:cNvPr>
          <p:cNvSpPr txBox="1"/>
          <p:nvPr/>
        </p:nvSpPr>
        <p:spPr>
          <a:xfrm flipH="1">
            <a:off x="500575" y="4976435"/>
            <a:ext cx="5595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800" b="1" dirty="0"/>
              <a:t>Initialization:</a:t>
            </a:r>
            <a:endParaRPr lang="en-US" sz="1800" b="1" dirty="0"/>
          </a:p>
          <a:p>
            <a:r>
              <a:rPr lang="en-US" sz="1800" dirty="0"/>
              <a:t>This step involves setting up the required libraries, Wi-Fi credentials, and InfluxDB client configurations.</a:t>
            </a:r>
            <a:endParaRPr lang="en-MY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F25F0C-C44A-458F-9704-60D0BDB0205C}"/>
              </a:ext>
            </a:extLst>
          </p:cNvPr>
          <p:cNvSpPr txBox="1"/>
          <p:nvPr/>
        </p:nvSpPr>
        <p:spPr>
          <a:xfrm flipH="1">
            <a:off x="7442254" y="5204699"/>
            <a:ext cx="4029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void setup():</a:t>
            </a:r>
          </a:p>
          <a:p>
            <a:r>
              <a:rPr lang="en-US" sz="1800" dirty="0"/>
              <a:t>This function establishes a Wi-Fi connection and validates the connection to the InfluxDB server.</a:t>
            </a:r>
          </a:p>
        </p:txBody>
      </p:sp>
    </p:spTree>
    <p:extLst>
      <p:ext uri="{BB962C8B-B14F-4D97-AF65-F5344CB8AC3E}">
        <p14:creationId xmlns:p14="http://schemas.microsoft.com/office/powerpoint/2010/main" val="2037986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Storage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3675B6-8746-4B82-A3DE-34FDE654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58" y="1144924"/>
            <a:ext cx="4420217" cy="33437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977222-6C74-4E55-BD58-5B3BFC65F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875" y="1295102"/>
            <a:ext cx="4143953" cy="2133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C0F7CA-17F6-445F-AB90-651ECDD89BD5}"/>
              </a:ext>
            </a:extLst>
          </p:cNvPr>
          <p:cNvSpPr txBox="1"/>
          <p:nvPr/>
        </p:nvSpPr>
        <p:spPr>
          <a:xfrm flipH="1">
            <a:off x="865657" y="4684194"/>
            <a:ext cx="4420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void loop():</a:t>
            </a:r>
          </a:p>
          <a:p>
            <a:r>
              <a:rPr lang="en-US" sz="1800" dirty="0"/>
              <a:t>This function runs continuously after setup. It collects data, sends it to InfluxDB, and logs the results.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C78ED-9A68-4E12-8CEC-69DDEDDB57F8}"/>
              </a:ext>
            </a:extLst>
          </p:cNvPr>
          <p:cNvSpPr txBox="1"/>
          <p:nvPr/>
        </p:nvSpPr>
        <p:spPr>
          <a:xfrm flipH="1">
            <a:off x="6688875" y="3654908"/>
            <a:ext cx="4143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getData():</a:t>
            </a:r>
          </a:p>
          <a:p>
            <a:r>
              <a:rPr lang="en-US" sz="1800" dirty="0"/>
              <a:t>These helper functions simulate or retrieve actual sensor data (e.g., from a DHT11). Each function is designed to return a float value representing a specific measurement (e.g., temperature or humidity).</a:t>
            </a:r>
          </a:p>
        </p:txBody>
      </p:sp>
    </p:spTree>
    <p:extLst>
      <p:ext uri="{BB962C8B-B14F-4D97-AF65-F5344CB8AC3E}">
        <p14:creationId xmlns:p14="http://schemas.microsoft.com/office/powerpoint/2010/main" val="427632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9;p4">
            <a:extLst>
              <a:ext uri="{FF2B5EF4-FFF2-40B4-BE49-F238E27FC236}">
                <a16:creationId xmlns:a16="http://schemas.microsoft.com/office/drawing/2014/main" id="{085C76A5-4973-4FD2-BD2E-879677E6CF7A}"/>
              </a:ext>
            </a:extLst>
          </p:cNvPr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Visualization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1BA81-ADFA-42CD-BBEF-60921D11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2" y="786349"/>
            <a:ext cx="3277773" cy="1636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AE503-F0C8-4095-B509-7FBD43F6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615" y="4819542"/>
            <a:ext cx="3117029" cy="1751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5047E-5D34-4BE0-A5DA-3BF54BA3DB31}"/>
              </a:ext>
            </a:extLst>
          </p:cNvPr>
          <p:cNvSpPr txBox="1"/>
          <p:nvPr/>
        </p:nvSpPr>
        <p:spPr>
          <a:xfrm>
            <a:off x="611944" y="2234219"/>
            <a:ext cx="64078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Grafana</a:t>
            </a:r>
            <a:r>
              <a:rPr lang="en-US" sz="1800" dirty="0"/>
              <a:t> is a powerful visualization tool used to create real-time dashboards for monitoring data.</a:t>
            </a:r>
          </a:p>
          <a:p>
            <a:r>
              <a:rPr lang="en-US" sz="1800" b="1" dirty="0"/>
              <a:t>Features</a:t>
            </a:r>
            <a:r>
              <a:rPr lang="en-U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Customizable panels to display data from InfluxDB or other data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Alerts and notifications based on data thresholds.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Multi-platform support for monitoring from any device.</a:t>
            </a:r>
          </a:p>
          <a:p>
            <a:r>
              <a:rPr lang="en-US" sz="1800" b="1" dirty="0"/>
              <a:t>Use Case</a:t>
            </a:r>
            <a:r>
              <a:rPr lang="en-US" sz="1800" dirty="0"/>
              <a:t>: Visualize trends in temperature and humidity data stored in InfluxDB.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2C9F1-EBDF-4C82-A575-E8CF0757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778" y="3834984"/>
            <a:ext cx="5013960" cy="2585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C2C4F-825E-43D4-A70B-01D0BE2A9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778" y="941557"/>
            <a:ext cx="4946507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6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9;p4">
            <a:extLst>
              <a:ext uri="{FF2B5EF4-FFF2-40B4-BE49-F238E27FC236}">
                <a16:creationId xmlns:a16="http://schemas.microsoft.com/office/drawing/2014/main" id="{E93AEF3F-321C-05C3-B86C-C91C9CA52D5C}"/>
              </a:ext>
            </a:extLst>
          </p:cNvPr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Communication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BF566-B660-11CA-79C1-07243759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56" r="22452"/>
          <a:stretch>
            <a:fillRect/>
          </a:stretch>
        </p:blipFill>
        <p:spPr>
          <a:xfrm>
            <a:off x="530760" y="950997"/>
            <a:ext cx="2139696" cy="1914144"/>
          </a:xfrm>
          <a:prstGeom prst="rect">
            <a:avLst/>
          </a:prstGeom>
        </p:spPr>
      </p:pic>
      <p:sp>
        <p:nvSpPr>
          <p:cNvPr id="5" name="Google Shape;250;p4">
            <a:extLst>
              <a:ext uri="{FF2B5EF4-FFF2-40B4-BE49-F238E27FC236}">
                <a16:creationId xmlns:a16="http://schemas.microsoft.com/office/drawing/2014/main" id="{B29DC159-D806-574B-A8F9-3B95136B9A83}"/>
              </a:ext>
            </a:extLst>
          </p:cNvPr>
          <p:cNvSpPr txBox="1"/>
          <p:nvPr/>
        </p:nvSpPr>
        <p:spPr>
          <a:xfrm>
            <a:off x="3068922" y="1120716"/>
            <a:ext cx="8747766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Mosquitto</a:t>
            </a:r>
            <a:r>
              <a:rPr lang="en-US" sz="1800" dirty="0"/>
              <a:t> is a popular </a:t>
            </a:r>
            <a:r>
              <a:rPr lang="en-US" sz="1800" b="1" dirty="0"/>
              <a:t>open-source message broker</a:t>
            </a:r>
            <a:r>
              <a:rPr lang="en-US" sz="1800" dirty="0"/>
              <a:t> that implements the lightweight </a:t>
            </a:r>
            <a:r>
              <a:rPr lang="en-US" sz="1800" b="1" dirty="0"/>
              <a:t>MQTT protocol</a:t>
            </a:r>
            <a:r>
              <a:rPr lang="en-US" sz="1800" dirty="0"/>
              <a:t>, making it ideal for </a:t>
            </a:r>
            <a:r>
              <a:rPr lang="en-US" sz="1800" b="1" dirty="0"/>
              <a:t>Internet of Things (IoT)</a:t>
            </a:r>
            <a:r>
              <a:rPr lang="en-US" sz="1800" dirty="0"/>
              <a:t> and </a:t>
            </a:r>
            <a:r>
              <a:rPr lang="en-US" sz="1800" b="1" dirty="0"/>
              <a:t>machine-to-machine (M2M)</a:t>
            </a:r>
            <a:r>
              <a:rPr lang="en-US" sz="1800" dirty="0"/>
              <a:t>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enables </a:t>
            </a:r>
            <a:r>
              <a:rPr lang="en-US" sz="1800" b="1" dirty="0"/>
              <a:t>low-power devices</a:t>
            </a:r>
            <a:r>
              <a:rPr lang="en-US" sz="1800" dirty="0"/>
              <a:t> to exchange messages efficiently using a </a:t>
            </a:r>
            <a:r>
              <a:rPr lang="en-US" sz="1800" b="1" dirty="0"/>
              <a:t>publish–subscribe</a:t>
            </a:r>
            <a:r>
              <a:rPr lang="en-US" sz="1800" dirty="0"/>
              <a:t>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Mosquitto</a:t>
            </a:r>
            <a:r>
              <a:rPr lang="en-US" sz="1800" dirty="0"/>
              <a:t> acts as a </a:t>
            </a:r>
            <a:r>
              <a:rPr lang="en-US" sz="1800" b="1" dirty="0"/>
              <a:t>central hub</a:t>
            </a:r>
            <a:r>
              <a:rPr lang="en-US" sz="1800" dirty="0"/>
              <a:t>, receiving messages from publishers and delivering them to subscribed clients across platforms ranging from embedded devices to servers.</a:t>
            </a:r>
            <a:endParaRPr lang="en-US" sz="1800" b="1" u="sng" dirty="0"/>
          </a:p>
        </p:txBody>
      </p:sp>
      <p:sp>
        <p:nvSpPr>
          <p:cNvPr id="6" name="Google Shape;250;p4">
            <a:extLst>
              <a:ext uri="{FF2B5EF4-FFF2-40B4-BE49-F238E27FC236}">
                <a16:creationId xmlns:a16="http://schemas.microsoft.com/office/drawing/2014/main" id="{5AEAFF32-AB11-B56E-4DA6-673F92451860}"/>
              </a:ext>
            </a:extLst>
          </p:cNvPr>
          <p:cNvSpPr txBox="1"/>
          <p:nvPr/>
        </p:nvSpPr>
        <p:spPr>
          <a:xfrm>
            <a:off x="375312" y="3598719"/>
            <a:ext cx="1144137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/>
              <a:t>Key Features &amp; 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Lightweight Protocol (MQTT):</a:t>
            </a:r>
            <a:r>
              <a:rPr lang="en-US" sz="1800" dirty="0"/>
              <a:t> Optimized for low bandwidth and constrained devices such as sensors and mobile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Publish/Subscribe Model:</a:t>
            </a:r>
            <a:r>
              <a:rPr lang="en-US" sz="1800" dirty="0"/>
              <a:t> Devices publish data to topics, while subscribers receive relevant messages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Open Source:</a:t>
            </a:r>
            <a:r>
              <a:rPr lang="en-US" sz="1800" dirty="0"/>
              <a:t> Free to use, community-supported, and backed by the Eclipse Foundation.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Versatile &amp; Compatible:</a:t>
            </a:r>
            <a:r>
              <a:rPr lang="en-US" sz="1800" dirty="0"/>
              <a:t> Runs on Windows, Linux, and embedded systems; supports MQTT v5, v3.1.1, and v3.1.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Client Tools:</a:t>
            </a:r>
            <a:r>
              <a:rPr lang="en-US" sz="1800" dirty="0"/>
              <a:t> Includes </a:t>
            </a:r>
            <a:r>
              <a:rPr lang="en-US" sz="1800" b="1" dirty="0" err="1"/>
              <a:t>mosquitto_pub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 err="1"/>
              <a:t>mosquitto_sub</a:t>
            </a:r>
            <a:r>
              <a:rPr lang="en-US" sz="1800" b="1" dirty="0"/>
              <a:t> </a:t>
            </a:r>
            <a:r>
              <a:rPr lang="en-US" sz="1800" dirty="0"/>
              <a:t>for testing and basic message exchange.</a:t>
            </a:r>
          </a:p>
        </p:txBody>
      </p:sp>
    </p:spTree>
    <p:extLst>
      <p:ext uri="{BB962C8B-B14F-4D97-AF65-F5344CB8AC3E}">
        <p14:creationId xmlns:p14="http://schemas.microsoft.com/office/powerpoint/2010/main" val="3650945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1DF54-8BCB-33CF-2679-7B23AF4B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7" y="2045975"/>
            <a:ext cx="4991797" cy="1476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30E25E-D1A1-FB38-E1B5-84C95A0A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7" y="247063"/>
            <a:ext cx="1781424" cy="21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F401A-EB98-E40E-739A-AF31D895D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37" y="800073"/>
            <a:ext cx="1895740" cy="16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3BF73-A4AE-7A73-78B7-22C76EC81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37" y="1176379"/>
            <a:ext cx="2686425" cy="438211"/>
          </a:xfrm>
          <a:prstGeom prst="rect">
            <a:avLst/>
          </a:prstGeom>
        </p:spPr>
      </p:pic>
      <p:sp>
        <p:nvSpPr>
          <p:cNvPr id="12" name="Google Shape;250;p4">
            <a:extLst>
              <a:ext uri="{FF2B5EF4-FFF2-40B4-BE49-F238E27FC236}">
                <a16:creationId xmlns:a16="http://schemas.microsoft.com/office/drawing/2014/main" id="{5945466B-8EF1-4C02-1FC4-50EC532BC03A}"/>
              </a:ext>
            </a:extLst>
          </p:cNvPr>
          <p:cNvSpPr txBox="1"/>
          <p:nvPr/>
        </p:nvSpPr>
        <p:spPr>
          <a:xfrm>
            <a:off x="260995" y="1651012"/>
            <a:ext cx="186526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/>
              <a:t>void setup {</a:t>
            </a:r>
          </a:p>
          <a:p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13" name="Google Shape;250;p4">
            <a:extLst>
              <a:ext uri="{FF2B5EF4-FFF2-40B4-BE49-F238E27FC236}">
                <a16:creationId xmlns:a16="http://schemas.microsoft.com/office/drawing/2014/main" id="{B0AEC661-7D20-51D6-0271-B3EC48476883}"/>
              </a:ext>
            </a:extLst>
          </p:cNvPr>
          <p:cNvSpPr txBox="1"/>
          <p:nvPr/>
        </p:nvSpPr>
        <p:spPr>
          <a:xfrm>
            <a:off x="260995" y="3848209"/>
            <a:ext cx="1865265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/>
              <a:t>void loop {</a:t>
            </a:r>
          </a:p>
          <a:p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AB7CC-8C3D-4BAA-5C8B-769E06EDDE2F}"/>
              </a:ext>
            </a:extLst>
          </p:cNvPr>
          <p:cNvSpPr txBox="1"/>
          <p:nvPr/>
        </p:nvSpPr>
        <p:spPr>
          <a:xfrm>
            <a:off x="2404872" y="95006"/>
            <a:ext cx="5212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TCP/IP network connection for 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MQTT runs over TCP/IP, so this handles the network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2E5733-9129-3924-18FF-0AFA4038B34B}"/>
              </a:ext>
            </a:extLst>
          </p:cNvPr>
          <p:cNvSpPr txBox="1"/>
          <p:nvPr/>
        </p:nvSpPr>
        <p:spPr>
          <a:xfrm>
            <a:off x="2328672" y="714488"/>
            <a:ext cx="5212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MQTT protocol (connect, publish, subscribe, callbacks)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747A8E-6F04-D976-3A76-6A2DC4B9C77C}"/>
              </a:ext>
            </a:extLst>
          </p:cNvPr>
          <p:cNvSpPr txBox="1"/>
          <p:nvPr/>
        </p:nvSpPr>
        <p:spPr>
          <a:xfrm>
            <a:off x="3179064" y="1165105"/>
            <a:ext cx="607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 a </a:t>
            </a:r>
            <a:r>
              <a:rPr lang="en-US" dirty="0" err="1"/>
              <a:t>WiFi</a:t>
            </a:r>
            <a:r>
              <a:rPr lang="en-US" dirty="0"/>
              <a:t> client object for TCP/IP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the MQTT client, passing the </a:t>
            </a:r>
            <a:r>
              <a:rPr lang="en-US" dirty="0" err="1"/>
              <a:t>WiFi</a:t>
            </a:r>
            <a:r>
              <a:rPr lang="en-US" dirty="0"/>
              <a:t> client for network transport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4DB89-AA84-4216-1BA8-2CDF98FDC6AB}"/>
              </a:ext>
            </a:extLst>
          </p:cNvPr>
          <p:cNvSpPr txBox="1"/>
          <p:nvPr/>
        </p:nvSpPr>
        <p:spPr>
          <a:xfrm>
            <a:off x="5544312" y="2328100"/>
            <a:ext cx="6074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Sets the MQTT broker address and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Registers the callback for incoming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/>
              <a:t>Sets message buffer 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to the broker and subscribes to control topics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F4398-068F-ECA1-D82F-E65229399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37" y="6206454"/>
            <a:ext cx="3086531" cy="4001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29396C-A85D-CA31-B16F-81ABED2BD437}"/>
              </a:ext>
            </a:extLst>
          </p:cNvPr>
          <p:cNvSpPr txBox="1"/>
          <p:nvPr/>
        </p:nvSpPr>
        <p:spPr>
          <a:xfrm>
            <a:off x="3570318" y="4857007"/>
            <a:ext cx="6429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Reconnection logic — If disconnected, attempts reconnect every 5 seconds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5E469D-EB7B-B6DD-4AEE-98E9CE086382}"/>
              </a:ext>
            </a:extLst>
          </p:cNvPr>
          <p:cNvSpPr txBox="1"/>
          <p:nvPr/>
        </p:nvSpPr>
        <p:spPr>
          <a:xfrm>
            <a:off x="1840470" y="5790149"/>
            <a:ext cx="478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Processes incoming messages and maintains connection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1291DC8-1782-EF4D-70D8-5935DC22D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37" y="4205040"/>
            <a:ext cx="2991267" cy="1476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57544F-D1E1-C8F6-B8AE-8ACF14516C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37" y="5871275"/>
            <a:ext cx="1371791" cy="2095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7ACAB09-A874-A159-D39B-38A3EF402EF3}"/>
              </a:ext>
            </a:extLst>
          </p:cNvPr>
          <p:cNvSpPr txBox="1"/>
          <p:nvPr/>
        </p:nvSpPr>
        <p:spPr>
          <a:xfrm>
            <a:off x="3515210" y="6252618"/>
            <a:ext cx="4366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Call helper functions</a:t>
            </a:r>
          </a:p>
        </p:txBody>
      </p:sp>
    </p:spTree>
    <p:extLst>
      <p:ext uri="{BB962C8B-B14F-4D97-AF65-F5344CB8AC3E}">
        <p14:creationId xmlns:p14="http://schemas.microsoft.com/office/powerpoint/2010/main" val="1291890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601A3-72F7-40EB-5946-2873C802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6" y="279954"/>
            <a:ext cx="3696188" cy="3217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C2A30-10F6-55B1-AA2A-A42712B8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3" y="3840481"/>
            <a:ext cx="4065521" cy="2468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A20F36-7352-839A-A88D-13E924A9EA10}"/>
              </a:ext>
            </a:extLst>
          </p:cNvPr>
          <p:cNvSpPr txBox="1"/>
          <p:nvPr/>
        </p:nvSpPr>
        <p:spPr>
          <a:xfrm>
            <a:off x="4663440" y="1252728"/>
            <a:ext cx="4233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a unique client ID with random suffix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to the MQTT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Subscribes to LED and buzzer control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Prints connection status/errors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4BDBD-E557-A354-F121-343453B78BB2}"/>
              </a:ext>
            </a:extLst>
          </p:cNvPr>
          <p:cNvSpPr txBox="1"/>
          <p:nvPr/>
        </p:nvSpPr>
        <p:spPr>
          <a:xfrm>
            <a:off x="4663441" y="4435721"/>
            <a:ext cx="55046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if MQTT is 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current LED state and publishes to LED state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current buzzer state and publishes to buzzer state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Prints published values to Serial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case when MQTT is not connected</a:t>
            </a:r>
          </a:p>
        </p:txBody>
      </p:sp>
    </p:spTree>
    <p:extLst>
      <p:ext uri="{BB962C8B-B14F-4D97-AF65-F5344CB8AC3E}">
        <p14:creationId xmlns:p14="http://schemas.microsoft.com/office/powerpoint/2010/main" val="304500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CCB73-360B-35D4-9232-FFAB4BDA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2" y="288283"/>
            <a:ext cx="5134238" cy="6386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2B03D8-30BD-02DB-BB56-C9863E369F1A}"/>
              </a:ext>
            </a:extLst>
          </p:cNvPr>
          <p:cNvSpPr txBox="1"/>
          <p:nvPr/>
        </p:nvSpPr>
        <p:spPr>
          <a:xfrm>
            <a:off x="5742433" y="1445633"/>
            <a:ext cx="6281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Called when a message arrives on a subscribed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Parses the message 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Controls LED based on LED control topic messages ("1"/"ON"/"on" = HIGH, "0"/"OFF"/"off" = 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Controls buzzer based on buzzer control topic messages (same logic)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Publishes updated pin states after changes</a:t>
            </a:r>
          </a:p>
        </p:txBody>
      </p:sp>
    </p:spTree>
    <p:extLst>
      <p:ext uri="{BB962C8B-B14F-4D97-AF65-F5344CB8AC3E}">
        <p14:creationId xmlns:p14="http://schemas.microsoft.com/office/powerpoint/2010/main" val="367818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2">
            <a:extLst>
              <a:ext uri="{FF2B5EF4-FFF2-40B4-BE49-F238E27FC236}">
                <a16:creationId xmlns:a16="http://schemas.microsoft.com/office/drawing/2014/main" id="{FDE4E2F9-F696-4EF5-B4FB-94ED9FCA4A92}"/>
              </a:ext>
            </a:extLst>
          </p:cNvPr>
          <p:cNvSpPr txBox="1"/>
          <p:nvPr/>
        </p:nvSpPr>
        <p:spPr>
          <a:xfrm>
            <a:off x="375312" y="78519"/>
            <a:ext cx="951163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PROGRAM OUTLINE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70EDCB-199D-4603-961D-D8C2FCA73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95585"/>
              </p:ext>
            </p:extLst>
          </p:nvPr>
        </p:nvGraphicFramePr>
        <p:xfrm>
          <a:off x="375312" y="1169831"/>
          <a:ext cx="11216466" cy="533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171">
                  <a:extLst>
                    <a:ext uri="{9D8B030D-6E8A-4147-A177-3AD203B41FA5}">
                      <a16:colId xmlns:a16="http://schemas.microsoft.com/office/drawing/2014/main" val="162852342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234099797"/>
                    </a:ext>
                  </a:extLst>
                </a:gridCol>
                <a:gridCol w="8440615">
                  <a:extLst>
                    <a:ext uri="{9D8B030D-6E8A-4147-A177-3AD203B41FA5}">
                      <a16:colId xmlns:a16="http://schemas.microsoft.com/office/drawing/2014/main" val="4097849316"/>
                    </a:ext>
                  </a:extLst>
                </a:gridCol>
              </a:tblGrid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Activity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339559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09.00 – 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Introduction to Internet of Things (IoT)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462587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10.00 – 10.30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ESP32 micro-controller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217507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10.30 – 11.30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Data collection, storage, visualization and communication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665556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11.30 – 12.30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Project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033857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12.30 – 13.00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Custom IoT Dashboard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002681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13.00 – 14.00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Lunch break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504040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14.00 – 14.30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YOLOv8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289822"/>
                  </a:ext>
                </a:extLst>
              </a:tr>
              <a:tr h="592325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14.30 – 17.00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End-of-Day Practical Assessment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02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4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1165273" y="3429000"/>
            <a:ext cx="9861453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PROJECT SETUP</a:t>
            </a:r>
          </a:p>
        </p:txBody>
      </p:sp>
    </p:spTree>
    <p:extLst>
      <p:ext uri="{BB962C8B-B14F-4D97-AF65-F5344CB8AC3E}">
        <p14:creationId xmlns:p14="http://schemas.microsoft.com/office/powerpoint/2010/main" val="74214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2633002" y="2936630"/>
            <a:ext cx="6925995" cy="162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CONNECTION </a:t>
            </a:r>
          </a:p>
          <a:p>
            <a:pPr algn="ctr">
              <a:lnSpc>
                <a:spcPts val="1425"/>
              </a:lnSpc>
            </a:pPr>
            <a:endParaRPr lang="en-US" sz="9600" b="1" i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1425"/>
              </a:lnSpc>
            </a:pPr>
            <a:endParaRPr lang="en-US" sz="9600" b="1" i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1425"/>
              </a:lnSpc>
            </a:pPr>
            <a:endParaRPr lang="en-US" sz="9600" b="1" i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1425"/>
              </a:lnSpc>
            </a:pPr>
            <a:endParaRPr lang="en-US" sz="9600" b="1" i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1425"/>
              </a:lnSpc>
            </a:pPr>
            <a:endParaRPr lang="en-US" sz="9600" b="1" i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DIAGRAM</a:t>
            </a:r>
            <a:endParaRPr lang="en-US" sz="9600" b="1" i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59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BD74E-F41C-422B-8AC9-7E03129A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5" y="904123"/>
            <a:ext cx="10670689" cy="50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5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1997612" y="3429000"/>
            <a:ext cx="790472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ESP32 Code</a:t>
            </a:r>
            <a:endParaRPr lang="en-US" sz="9600" b="1" i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5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6DE61-77FB-308A-FEC9-EE6CB4E3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04" y="279369"/>
            <a:ext cx="7900024" cy="4998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50C6E1-7EEB-51E7-4728-C272AC9F2175}"/>
              </a:ext>
            </a:extLst>
          </p:cNvPr>
          <p:cNvSpPr txBox="1"/>
          <p:nvPr/>
        </p:nvSpPr>
        <p:spPr>
          <a:xfrm>
            <a:off x="1709928" y="5504688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800" dirty="0"/>
              <a:t>All values that needs to be changed is in esp32config.h</a:t>
            </a:r>
          </a:p>
        </p:txBody>
      </p:sp>
    </p:spTree>
    <p:extLst>
      <p:ext uri="{BB962C8B-B14F-4D97-AF65-F5344CB8AC3E}">
        <p14:creationId xmlns:p14="http://schemas.microsoft.com/office/powerpoint/2010/main" val="332738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AB83E5-D2CB-6F2F-57A9-78A4969DFD84}"/>
              </a:ext>
            </a:extLst>
          </p:cNvPr>
          <p:cNvSpPr txBox="1"/>
          <p:nvPr/>
        </p:nvSpPr>
        <p:spPr>
          <a:xfrm>
            <a:off x="2881686" y="704088"/>
            <a:ext cx="721864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/>
              <a:t>Lines 1-6: Library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1</a:t>
            </a:r>
            <a:r>
              <a:rPr lang="en-MY" dirty="0"/>
              <a:t>: Includes custom config header with </a:t>
            </a:r>
            <a:r>
              <a:rPr lang="en-MY" dirty="0" err="1"/>
              <a:t>WiFi</a:t>
            </a:r>
            <a:r>
              <a:rPr lang="en-MY" dirty="0"/>
              <a:t>, </a:t>
            </a:r>
            <a:r>
              <a:rPr lang="en-MY" dirty="0" err="1"/>
              <a:t>InfluxDB</a:t>
            </a:r>
            <a:r>
              <a:rPr lang="en-MY" dirty="0"/>
              <a:t>, MQTT, and pin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2</a:t>
            </a:r>
            <a:r>
              <a:rPr lang="en-MY" dirty="0"/>
              <a:t>: </a:t>
            </a:r>
            <a:r>
              <a:rPr lang="en-MY" dirty="0" err="1"/>
              <a:t>WiFi</a:t>
            </a:r>
            <a:r>
              <a:rPr lang="en-MY" dirty="0"/>
              <a:t> library for ESP32 </a:t>
            </a:r>
            <a:r>
              <a:rPr lang="en-MY" dirty="0" err="1"/>
              <a:t>WiFi</a:t>
            </a:r>
            <a:endParaRPr lang="en-M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3</a:t>
            </a:r>
            <a:r>
              <a:rPr lang="en-MY" dirty="0"/>
              <a:t>: WiFiClient for TCP/IP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4</a:t>
            </a:r>
            <a:r>
              <a:rPr lang="en-MY" dirty="0"/>
              <a:t>: DHT library for DHT11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5</a:t>
            </a:r>
            <a:r>
              <a:rPr lang="en-MY" dirty="0"/>
              <a:t>: </a:t>
            </a:r>
            <a:r>
              <a:rPr lang="en-MY" dirty="0" err="1"/>
              <a:t>InfluxDB</a:t>
            </a:r>
            <a:r>
              <a:rPr lang="en-MY" dirty="0"/>
              <a:t> client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6</a:t>
            </a:r>
            <a:r>
              <a:rPr lang="en-MY" dirty="0"/>
              <a:t>: </a:t>
            </a:r>
            <a:r>
              <a:rPr lang="en-MY" dirty="0" err="1"/>
              <a:t>PubSubClient</a:t>
            </a:r>
            <a:r>
              <a:rPr lang="en-MY" dirty="0"/>
              <a:t> for MQTT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20DD5-1C20-EF5E-FBD0-D841024F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9" y="1033765"/>
            <a:ext cx="2448267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DC7214-D920-4E60-B10D-1A1A47DCB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74" y="2501808"/>
            <a:ext cx="2305372" cy="40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68663-CD36-4676-5F45-21DBA4C8D27D}"/>
              </a:ext>
            </a:extLst>
          </p:cNvPr>
          <p:cNvSpPr txBox="1"/>
          <p:nvPr/>
        </p:nvSpPr>
        <p:spPr>
          <a:xfrm>
            <a:off x="3039657" y="2337292"/>
            <a:ext cx="40831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8-9: Sensor and Timing Initialization: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8</a:t>
            </a:r>
            <a:r>
              <a:rPr lang="en-US" dirty="0"/>
              <a:t>: Creates DHT object on pin 5 (DHT11)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9</a:t>
            </a:r>
            <a:r>
              <a:rPr lang="en-US" dirty="0"/>
              <a:t>: Stores program start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AF60A6-7AA9-A8FD-F010-F73A1E2DC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4" y="3264902"/>
            <a:ext cx="7240010" cy="762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D288FE-8E44-D0B1-04E6-28724327FE44}"/>
              </a:ext>
            </a:extLst>
          </p:cNvPr>
          <p:cNvSpPr txBox="1"/>
          <p:nvPr/>
        </p:nvSpPr>
        <p:spPr>
          <a:xfrm>
            <a:off x="7931697" y="3163824"/>
            <a:ext cx="4260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Lines 11-14: </a:t>
            </a:r>
            <a:r>
              <a:rPr lang="en-MY" b="1" dirty="0" err="1"/>
              <a:t>InfluxDB</a:t>
            </a:r>
            <a:r>
              <a:rPr lang="en-MY" b="1" dirty="0"/>
              <a:t>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12</a:t>
            </a:r>
            <a:r>
              <a:rPr lang="en-MY" dirty="0"/>
              <a:t>: Builds </a:t>
            </a:r>
            <a:r>
              <a:rPr lang="en-MY" dirty="0" err="1"/>
              <a:t>InfluxDB</a:t>
            </a:r>
            <a:r>
              <a:rPr lang="en-MY" dirty="0"/>
              <a:t> URL from IP and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13</a:t>
            </a:r>
            <a:r>
              <a:rPr lang="en-MY" dirty="0"/>
              <a:t>: Creates </a:t>
            </a:r>
            <a:r>
              <a:rPr lang="en-MY" dirty="0" err="1"/>
              <a:t>InfluxDB</a:t>
            </a:r>
            <a:r>
              <a:rPr lang="en-MY" dirty="0"/>
              <a:t> client with URL, org, bucket, and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Line 14</a:t>
            </a:r>
            <a:r>
              <a:rPr lang="en-MY" dirty="0"/>
              <a:t>: Creates a data point named "</a:t>
            </a:r>
            <a:r>
              <a:rPr lang="en-MY" dirty="0" err="1"/>
              <a:t>jetson_iot</a:t>
            </a:r>
            <a:r>
              <a:rPr lang="en-MY" dirty="0"/>
              <a:t>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0A8B1-6DD1-B807-8121-FBABE48BA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74" y="4412153"/>
            <a:ext cx="3086531" cy="4191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72175-9A1D-7926-7150-C74E206AACC7}"/>
              </a:ext>
            </a:extLst>
          </p:cNvPr>
          <p:cNvSpPr txBox="1"/>
          <p:nvPr/>
        </p:nvSpPr>
        <p:spPr>
          <a:xfrm>
            <a:off x="3778218" y="4248720"/>
            <a:ext cx="4604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16-17: MQTT Client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16</a:t>
            </a:r>
            <a:r>
              <a:rPr lang="en-US" dirty="0"/>
              <a:t>: Creates WiFiClient for TCP/IP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17</a:t>
            </a:r>
            <a:r>
              <a:rPr lang="en-US" dirty="0"/>
              <a:t>: Creates </a:t>
            </a:r>
            <a:r>
              <a:rPr lang="en-US" dirty="0" err="1"/>
              <a:t>PubSubClient</a:t>
            </a:r>
            <a:r>
              <a:rPr lang="en-US" dirty="0"/>
              <a:t> using the WiFiClient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1A77B7-A877-76F1-9439-63E5DB761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74" y="5307930"/>
            <a:ext cx="3162741" cy="562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37DC73A-CD4D-B1EC-57AC-F72967F4A369}"/>
              </a:ext>
            </a:extLst>
          </p:cNvPr>
          <p:cNvSpPr txBox="1"/>
          <p:nvPr/>
        </p:nvSpPr>
        <p:spPr>
          <a:xfrm>
            <a:off x="3920084" y="5111904"/>
            <a:ext cx="43204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19-21: Timing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19</a:t>
            </a:r>
            <a:r>
              <a:rPr lang="en-US" dirty="0"/>
              <a:t>: Tracks last sensor reading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20</a:t>
            </a:r>
            <a:r>
              <a:rPr lang="en-US" dirty="0"/>
              <a:t>: Interval between readings (10 seconds)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21</a:t>
            </a:r>
            <a:r>
              <a:rPr lang="en-US" dirty="0"/>
              <a:t>: Tracks last MQTT reconnect attempt</a:t>
            </a:r>
          </a:p>
        </p:txBody>
      </p:sp>
    </p:spTree>
    <p:extLst>
      <p:ext uri="{BB962C8B-B14F-4D97-AF65-F5344CB8AC3E}">
        <p14:creationId xmlns:p14="http://schemas.microsoft.com/office/powerpoint/2010/main" val="3220205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7A862-FCBD-5C93-5177-5391A457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11" y="613969"/>
            <a:ext cx="5601482" cy="5630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BD27A-A46F-54F6-2731-331DB3EBCB1D}"/>
              </a:ext>
            </a:extLst>
          </p:cNvPr>
          <p:cNvSpPr txBox="1"/>
          <p:nvPr/>
        </p:nvSpPr>
        <p:spPr>
          <a:xfrm>
            <a:off x="6318504" y="1353312"/>
            <a:ext cx="54768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Lines 23-53: setup()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24</a:t>
            </a:r>
            <a:r>
              <a:rPr lang="en-US" dirty="0"/>
              <a:t>: Starts Serial at 115200 baud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25</a:t>
            </a:r>
            <a:r>
              <a:rPr lang="en-US" dirty="0"/>
              <a:t>: Initializes DHT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27-32</a:t>
            </a:r>
            <a:r>
              <a:rPr lang="en-US" dirty="0"/>
              <a:t>: Connects to </a:t>
            </a:r>
            <a:r>
              <a:rPr lang="en-US" dirty="0" err="1"/>
              <a:t>WiFi</a:t>
            </a:r>
            <a:r>
              <a:rPr lang="en-US" dirty="0"/>
              <a:t>; waits until 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34-35</a:t>
            </a:r>
            <a:r>
              <a:rPr lang="en-US" dirty="0"/>
              <a:t>: Sets LED and buzzer pins as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37</a:t>
            </a:r>
            <a:r>
              <a:rPr lang="en-US" dirty="0"/>
              <a:t>: Tags the </a:t>
            </a:r>
            <a:r>
              <a:rPr lang="en-US" dirty="0" err="1"/>
              <a:t>InfluxDB</a:t>
            </a:r>
            <a:r>
              <a:rPr lang="en-US" dirty="0"/>
              <a:t> point with device name "ESP32"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38-43</a:t>
            </a:r>
            <a:r>
              <a:rPr lang="en-US" dirty="0"/>
              <a:t>: Validates </a:t>
            </a:r>
            <a:r>
              <a:rPr lang="en-US" dirty="0" err="1"/>
              <a:t>InfluxDB</a:t>
            </a:r>
            <a:r>
              <a:rPr lang="en-US" dirty="0"/>
              <a:t> connection and prints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45-50</a:t>
            </a:r>
            <a:r>
              <a:rPr lang="en-US" dirty="0"/>
              <a:t>: MQTT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48</a:t>
            </a:r>
            <a:r>
              <a:rPr lang="en-US" dirty="0"/>
              <a:t>: Sets MQTT broker address and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49</a:t>
            </a:r>
            <a:r>
              <a:rPr lang="en-US" dirty="0"/>
              <a:t>: Registers callback for incoming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50</a:t>
            </a:r>
            <a:r>
              <a:rPr lang="en-US" dirty="0"/>
              <a:t>: Sets message buffer size to 512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52</a:t>
            </a:r>
            <a:r>
              <a:rPr lang="en-US" dirty="0"/>
              <a:t>: Connects to MQTT broker</a:t>
            </a:r>
          </a:p>
        </p:txBody>
      </p:sp>
    </p:spTree>
    <p:extLst>
      <p:ext uri="{BB962C8B-B14F-4D97-AF65-F5344CB8AC3E}">
        <p14:creationId xmlns:p14="http://schemas.microsoft.com/office/powerpoint/2010/main" val="290680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068D5-126C-21D4-30CD-71DC7B51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0" y="246888"/>
            <a:ext cx="3638821" cy="6364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2BB41-5C0D-A7E9-8557-E07197EB8CFE}"/>
              </a:ext>
            </a:extLst>
          </p:cNvPr>
          <p:cNvSpPr txBox="1"/>
          <p:nvPr/>
        </p:nvSpPr>
        <p:spPr>
          <a:xfrm>
            <a:off x="4498849" y="996696"/>
            <a:ext cx="7306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Lines 55-100: loop()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57-63</a:t>
            </a:r>
            <a:r>
              <a:rPr lang="en-US" dirty="0"/>
              <a:t>: MQTT reconnection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64</a:t>
            </a:r>
            <a:r>
              <a:rPr lang="en-US" dirty="0"/>
              <a:t>: Processes incoming MQTT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66-99</a:t>
            </a:r>
            <a:r>
              <a:rPr lang="en-US" dirty="0"/>
              <a:t>: Periodic sensor reading (every 10 seconds):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89267-A710-68CB-C2DF-0D052269CABA}"/>
              </a:ext>
            </a:extLst>
          </p:cNvPr>
          <p:cNvSpPr txBox="1"/>
          <p:nvPr/>
        </p:nvSpPr>
        <p:spPr>
          <a:xfrm>
            <a:off x="4992624" y="1950803"/>
            <a:ext cx="6528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/>
              <a:t>Lines 70-75</a:t>
            </a:r>
            <a:r>
              <a:rPr lang="en-US" dirty="0"/>
              <a:t>: Reads and prints LED and buzzer states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/>
              <a:t>Line 78</a:t>
            </a:r>
            <a:r>
              <a:rPr lang="en-US" dirty="0"/>
              <a:t>: Publishes LED and buzzer states to MQTT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/>
              <a:t>Lines 80-85</a:t>
            </a:r>
            <a:r>
              <a:rPr lang="en-US" dirty="0"/>
              <a:t>: Reads and prints temperature, humidity, and elapsed time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/>
              <a:t>Lines 87-91</a:t>
            </a:r>
            <a:r>
              <a:rPr lang="en-US" dirty="0"/>
              <a:t>: Prepares </a:t>
            </a:r>
            <a:r>
              <a:rPr lang="en-US" dirty="0" err="1"/>
              <a:t>InfluxDB</a:t>
            </a:r>
            <a:r>
              <a:rPr lang="en-US" dirty="0"/>
              <a:t> data point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b="1" dirty="0"/>
              <a:t>Lines 93-98</a:t>
            </a:r>
            <a:r>
              <a:rPr lang="en-US" dirty="0"/>
              <a:t>: Writes data to </a:t>
            </a:r>
            <a:r>
              <a:rPr lang="en-US" dirty="0" err="1"/>
              <a:t>InfluxDB</a:t>
            </a:r>
            <a:r>
              <a:rPr lang="en-US" dirty="0"/>
              <a:t> and prints success/failure</a:t>
            </a:r>
          </a:p>
        </p:txBody>
      </p:sp>
    </p:spTree>
    <p:extLst>
      <p:ext uri="{BB962C8B-B14F-4D97-AF65-F5344CB8AC3E}">
        <p14:creationId xmlns:p14="http://schemas.microsoft.com/office/powerpoint/2010/main" val="2307363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368E6-5DB0-4D75-BBD2-F8FA88AEE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2" y="264045"/>
            <a:ext cx="4582164" cy="132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F283C-2BBC-8CDD-445B-A34E9066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54" y="1828648"/>
            <a:ext cx="4305901" cy="130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A2029-2A18-987E-8B28-7E9A04B2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4" y="3374198"/>
            <a:ext cx="4029637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73EFF-D163-B0A8-0464-1D8AF2053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54" y="4272350"/>
            <a:ext cx="2972215" cy="609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B93250-699E-B17C-72EF-C2454F405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54" y="5227660"/>
            <a:ext cx="3162741" cy="59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B8F90-1EA3-D5E7-9D48-BAA198C29231}"/>
              </a:ext>
            </a:extLst>
          </p:cNvPr>
          <p:cNvSpPr txBox="1"/>
          <p:nvPr/>
        </p:nvSpPr>
        <p:spPr>
          <a:xfrm>
            <a:off x="5422392" y="556793"/>
            <a:ext cx="39212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102-108: </a:t>
            </a:r>
            <a:r>
              <a:rPr lang="en-US" b="1" dirty="0" err="1"/>
              <a:t>getTemperature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 temperature from DHT11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temperature or handles read errors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397AA-2B78-8F41-5843-478910FC6C2A}"/>
              </a:ext>
            </a:extLst>
          </p:cNvPr>
          <p:cNvSpPr txBox="1"/>
          <p:nvPr/>
        </p:nvSpPr>
        <p:spPr>
          <a:xfrm>
            <a:off x="5119626" y="2111869"/>
            <a:ext cx="3624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110-116: </a:t>
            </a:r>
            <a:r>
              <a:rPr lang="en-US" b="1" dirty="0" err="1"/>
              <a:t>getHumidity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humidity from DHT11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humidity or handles read errors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7104E9-D50B-18DC-AF25-C95A43200178}"/>
              </a:ext>
            </a:extLst>
          </p:cNvPr>
          <p:cNvSpPr txBox="1"/>
          <p:nvPr/>
        </p:nvSpPr>
        <p:spPr>
          <a:xfrm>
            <a:off x="4855555" y="3288087"/>
            <a:ext cx="39260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118-120: </a:t>
            </a:r>
            <a:r>
              <a:rPr lang="en-US" b="1" dirty="0" err="1"/>
              <a:t>getElapsedTime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Calculates elapsed time since start in 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hours as float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5CDC1-62C2-F014-46D1-01EA04478D58}"/>
              </a:ext>
            </a:extLst>
          </p:cNvPr>
          <p:cNvSpPr txBox="1"/>
          <p:nvPr/>
        </p:nvSpPr>
        <p:spPr>
          <a:xfrm>
            <a:off x="3840480" y="4167168"/>
            <a:ext cx="37978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122-124: </a:t>
            </a:r>
            <a:r>
              <a:rPr lang="en-US" b="1" dirty="0" err="1"/>
              <a:t>getLedState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 current LED pin state (HIGH/LOW)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1 or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E0949B-CC93-56B0-446A-5B1C04F2EC33}"/>
              </a:ext>
            </a:extLst>
          </p:cNvPr>
          <p:cNvSpPr txBox="1"/>
          <p:nvPr/>
        </p:nvSpPr>
        <p:spPr>
          <a:xfrm>
            <a:off x="3977640" y="5146275"/>
            <a:ext cx="39853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126-128: </a:t>
            </a:r>
            <a:r>
              <a:rPr lang="en-US" b="1" dirty="0" err="1"/>
              <a:t>getBuzzerState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current buzzer pin state (HIGH/LOW)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1 or 0</a:t>
            </a:r>
          </a:p>
        </p:txBody>
      </p:sp>
    </p:spTree>
    <p:extLst>
      <p:ext uri="{BB962C8B-B14F-4D97-AF65-F5344CB8AC3E}">
        <p14:creationId xmlns:p14="http://schemas.microsoft.com/office/powerpoint/2010/main" val="1220352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0808C-339E-893E-7376-B5827F48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9" y="476172"/>
            <a:ext cx="3780792" cy="2952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C7F4B-026B-991B-2561-6FAE66DDD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415" y="292370"/>
            <a:ext cx="3873905" cy="4349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82393C-7AF0-0836-34EB-B13B7C99DF74}"/>
              </a:ext>
            </a:extLst>
          </p:cNvPr>
          <p:cNvSpPr txBox="1"/>
          <p:nvPr/>
        </p:nvSpPr>
        <p:spPr>
          <a:xfrm>
            <a:off x="630936" y="3721608"/>
            <a:ext cx="3873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Lines 130-150: </a:t>
            </a:r>
            <a:r>
              <a:rPr lang="en-US" b="1" dirty="0" err="1"/>
              <a:t>connectMQTT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 131-135</a:t>
            </a:r>
            <a:r>
              <a:rPr lang="en-US" dirty="0"/>
              <a:t>: Generates unique client ID with random suffix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138-144</a:t>
            </a:r>
            <a:r>
              <a:rPr lang="en-US" dirty="0"/>
              <a:t>: Connects to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145-149</a:t>
            </a:r>
            <a:r>
              <a:rPr lang="en-US" dirty="0"/>
              <a:t>: On failure, prints error code and retry message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1455E-182F-BEBC-9513-2D0CF629BC85}"/>
              </a:ext>
            </a:extLst>
          </p:cNvPr>
          <p:cNvSpPr txBox="1"/>
          <p:nvPr/>
        </p:nvSpPr>
        <p:spPr>
          <a:xfrm>
            <a:off x="5650389" y="4882896"/>
            <a:ext cx="45139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Lines 152-188: </a:t>
            </a:r>
            <a:r>
              <a:rPr lang="en-US" b="1" dirty="0" err="1"/>
              <a:t>mqttCallback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153-156</a:t>
            </a:r>
            <a:r>
              <a:rPr lang="en-US" dirty="0"/>
              <a:t>: Converts byte payload to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158-161</a:t>
            </a:r>
            <a:r>
              <a:rPr lang="en-US" dirty="0"/>
              <a:t>: Prints received topic and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164-174</a:t>
            </a:r>
            <a:r>
              <a:rPr lang="en-US" dirty="0"/>
              <a:t>: LED control. Publishes updated state after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177-187</a:t>
            </a:r>
            <a:r>
              <a:rPr lang="en-US" dirty="0"/>
              <a:t>: Buzzer control. Publishes updated state after change</a:t>
            </a:r>
          </a:p>
        </p:txBody>
      </p:sp>
    </p:spTree>
    <p:extLst>
      <p:ext uri="{BB962C8B-B14F-4D97-AF65-F5344CB8AC3E}">
        <p14:creationId xmlns:p14="http://schemas.microsoft.com/office/powerpoint/2010/main" val="24438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/>
          <p:nvPr/>
        </p:nvSpPr>
        <p:spPr>
          <a:xfrm>
            <a:off x="1804922" y="2118618"/>
            <a:ext cx="856945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</a:t>
            </a:r>
            <a:endParaRPr dirty="0"/>
          </a:p>
        </p:txBody>
      </p:sp>
      <p:sp>
        <p:nvSpPr>
          <p:cNvPr id="3" name="Google Shape;244;p3">
            <a:extLst>
              <a:ext uri="{FF2B5EF4-FFF2-40B4-BE49-F238E27FC236}">
                <a16:creationId xmlns:a16="http://schemas.microsoft.com/office/drawing/2014/main" id="{E92F1283-7C8C-409A-A391-FC34239626C6}"/>
              </a:ext>
            </a:extLst>
          </p:cNvPr>
          <p:cNvSpPr txBox="1"/>
          <p:nvPr/>
        </p:nvSpPr>
        <p:spPr>
          <a:xfrm>
            <a:off x="1817622" y="2980352"/>
            <a:ext cx="856945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Internet of Things (IoT)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36358-9750-87DE-4A6D-633049E9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5" y="728445"/>
            <a:ext cx="5696745" cy="3115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CF424E-6E39-D9A3-FB64-71D8E4380EFD}"/>
              </a:ext>
            </a:extLst>
          </p:cNvPr>
          <p:cNvSpPr txBox="1"/>
          <p:nvPr/>
        </p:nvSpPr>
        <p:spPr>
          <a:xfrm>
            <a:off x="1490472" y="4206240"/>
            <a:ext cx="60917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 190-206: </a:t>
            </a:r>
            <a:r>
              <a:rPr lang="en-US" b="1" dirty="0" err="1"/>
              <a:t>publishPinStates</a:t>
            </a:r>
            <a:r>
              <a:rPr lang="en-US" b="1" dirty="0"/>
              <a:t>()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 191</a:t>
            </a:r>
            <a:r>
              <a:rPr lang="en-US" dirty="0"/>
              <a:t>: Checks if MQTT is 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 192-196</a:t>
            </a:r>
            <a:r>
              <a:rPr lang="en-US" dirty="0"/>
              <a:t>: Reads LED state and publishes to LED state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198-202</a:t>
            </a:r>
            <a:r>
              <a:rPr lang="en-US" dirty="0"/>
              <a:t>: Reads buzzer state and publishes to buzzer state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Lines 203-205</a:t>
            </a:r>
            <a:r>
              <a:rPr lang="en-US" dirty="0"/>
              <a:t>: If not connected, prints error message</a:t>
            </a:r>
          </a:p>
        </p:txBody>
      </p:sp>
    </p:spTree>
    <p:extLst>
      <p:ext uri="{BB962C8B-B14F-4D97-AF65-F5344CB8AC3E}">
        <p14:creationId xmlns:p14="http://schemas.microsoft.com/office/powerpoint/2010/main" val="928972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1C45-C29E-81F5-320E-02C4AB661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0E7FB9-156F-0BEE-1063-1F98D9B53282}"/>
              </a:ext>
            </a:extLst>
          </p:cNvPr>
          <p:cNvSpPr txBox="1"/>
          <p:nvPr/>
        </p:nvSpPr>
        <p:spPr>
          <a:xfrm>
            <a:off x="3938221" y="3429000"/>
            <a:ext cx="4315558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DOCKER</a:t>
            </a:r>
            <a:endParaRPr lang="en-US" sz="9600" b="1" i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686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2D3FB-A0E9-F2AF-1389-1E537787E5B8}"/>
              </a:ext>
            </a:extLst>
          </p:cNvPr>
          <p:cNvSpPr txBox="1"/>
          <p:nvPr/>
        </p:nvSpPr>
        <p:spPr>
          <a:xfrm>
            <a:off x="5000625" y="23812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57618-1144-6133-72BB-C0BE2C281855}"/>
              </a:ext>
            </a:extLst>
          </p:cNvPr>
          <p:cNvSpPr txBox="1"/>
          <p:nvPr/>
        </p:nvSpPr>
        <p:spPr>
          <a:xfrm>
            <a:off x="565150" y="495895"/>
            <a:ext cx="6869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Overview:</a:t>
            </a:r>
            <a:br>
              <a:rPr lang="en-US" sz="1800" dirty="0"/>
            </a:br>
            <a:r>
              <a:rPr lang="en-US" sz="1800" dirty="0"/>
              <a:t>Docker is a platform that packages applications and their dependencies into isolated containers for consistent execution.</a:t>
            </a:r>
            <a:endParaRPr lang="en-MY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F98F2-6649-F711-3AEF-4012DCD0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217" y="1782977"/>
            <a:ext cx="3937794" cy="2215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50A16-E7CF-3C6A-8572-3D7DD2A3FB00}"/>
              </a:ext>
            </a:extLst>
          </p:cNvPr>
          <p:cNvSpPr txBox="1"/>
          <p:nvPr/>
        </p:nvSpPr>
        <p:spPr>
          <a:xfrm>
            <a:off x="565150" y="1642586"/>
            <a:ext cx="6148386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MY" sz="1800" b="1" dirty="0"/>
              <a:t>Why Use Docker:</a:t>
            </a:r>
            <a:endParaRPr lang="en-MY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800" dirty="0"/>
              <a:t>Ensures consistent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800" dirty="0"/>
              <a:t>Lightweight and 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800" dirty="0"/>
              <a:t>Simplifies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800" dirty="0"/>
              <a:t>Efficient resource usage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4679C-2FB5-9275-6742-AEFCE33F8571}"/>
              </a:ext>
            </a:extLst>
          </p:cNvPr>
          <p:cNvSpPr txBox="1"/>
          <p:nvPr/>
        </p:nvSpPr>
        <p:spPr>
          <a:xfrm>
            <a:off x="565150" y="4234857"/>
            <a:ext cx="9374982" cy="1961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MY" sz="1800" b="1" dirty="0"/>
              <a:t>Example Usage:</a:t>
            </a:r>
            <a:endParaRPr lang="en-MY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1800" dirty="0" err="1"/>
              <a:t>Mosquitto</a:t>
            </a:r>
            <a:r>
              <a:rPr lang="en-MY" sz="1800" dirty="0"/>
              <a:t> (MQTT broker) → </a:t>
            </a:r>
            <a:r>
              <a:rPr lang="en-MY" sz="1800" dirty="0">
                <a:latin typeface="Courier New" panose="02070309020205020404" pitchFamily="49" charset="0"/>
              </a:rPr>
              <a:t>docker run -p 1883:1883 eclipse-</a:t>
            </a:r>
            <a:r>
              <a:rPr lang="en-MY" sz="1800" dirty="0" err="1">
                <a:latin typeface="Courier New" panose="02070309020205020404" pitchFamily="49" charset="0"/>
              </a:rPr>
              <a:t>mosquitto</a:t>
            </a:r>
            <a:endParaRPr lang="en-MY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1800" dirty="0" err="1"/>
              <a:t>InfluxDB</a:t>
            </a:r>
            <a:r>
              <a:rPr lang="en-MY" sz="1800" dirty="0"/>
              <a:t> (time-series database) → </a:t>
            </a:r>
            <a:r>
              <a:rPr lang="en-MY" sz="1800" dirty="0">
                <a:latin typeface="Courier New" panose="02070309020205020404" pitchFamily="49" charset="0"/>
              </a:rPr>
              <a:t>docker run -p 8086:8086 </a:t>
            </a:r>
            <a:r>
              <a:rPr lang="en-MY" sz="1800" dirty="0" err="1">
                <a:latin typeface="Courier New" panose="02070309020205020404" pitchFamily="49" charset="0"/>
              </a:rPr>
              <a:t>influxdb</a:t>
            </a:r>
            <a:endParaRPr lang="en-MY" sz="1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1800" dirty="0"/>
              <a:t>Grafana (dashboard) → </a:t>
            </a:r>
            <a:r>
              <a:rPr lang="en-MY" sz="1800" dirty="0">
                <a:latin typeface="Courier New" panose="02070309020205020404" pitchFamily="49" charset="0"/>
              </a:rPr>
              <a:t>docker run -p 3000:3000 </a:t>
            </a:r>
            <a:r>
              <a:rPr lang="en-MY" sz="1800" dirty="0" err="1">
                <a:latin typeface="Courier New" panose="02070309020205020404" pitchFamily="49" charset="0"/>
              </a:rPr>
              <a:t>grafana</a:t>
            </a:r>
            <a:r>
              <a:rPr lang="en-MY" sz="1800" dirty="0">
                <a:latin typeface="Courier New" panose="02070309020205020404" pitchFamily="49" charset="0"/>
              </a:rPr>
              <a:t>/</a:t>
            </a:r>
            <a:r>
              <a:rPr lang="en-MY" sz="1800" dirty="0" err="1">
                <a:latin typeface="Courier New" panose="02070309020205020404" pitchFamily="49" charset="0"/>
              </a:rPr>
              <a:t>grafana</a:t>
            </a:r>
            <a:endParaRPr lang="en-MY" sz="1800" dirty="0"/>
          </a:p>
        </p:txBody>
      </p:sp>
    </p:spTree>
    <p:extLst>
      <p:ext uri="{BB962C8B-B14F-4D97-AF65-F5344CB8AC3E}">
        <p14:creationId xmlns:p14="http://schemas.microsoft.com/office/powerpoint/2010/main" val="1243566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231E88-82A1-F200-58C3-A70081C445DA}"/>
              </a:ext>
            </a:extLst>
          </p:cNvPr>
          <p:cNvSpPr txBox="1"/>
          <p:nvPr/>
        </p:nvSpPr>
        <p:spPr>
          <a:xfrm>
            <a:off x="388143" y="206930"/>
            <a:ext cx="7355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Overview:</a:t>
            </a:r>
            <a:br>
              <a:rPr lang="en-US" sz="1800" dirty="0"/>
            </a:br>
            <a:r>
              <a:rPr lang="en-US" sz="1800" dirty="0"/>
              <a:t>Docker Compose is a tool to define and run multi-container applications with a single configuration file (</a:t>
            </a:r>
            <a:r>
              <a:rPr lang="en-US" sz="1800" dirty="0">
                <a:latin typeface="Courier New" panose="02070309020205020404" pitchFamily="49" charset="0"/>
              </a:rPr>
              <a:t>docker-</a:t>
            </a:r>
            <a:r>
              <a:rPr lang="en-US" sz="1800" dirty="0" err="1">
                <a:latin typeface="Courier New" panose="02070309020205020404" pitchFamily="49" charset="0"/>
              </a:rPr>
              <a:t>compose.yml</a:t>
            </a:r>
            <a:r>
              <a:rPr lang="en-US" sz="1800" dirty="0"/>
              <a:t>).</a:t>
            </a:r>
            <a:endParaRPr lang="en-MY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B40F2-38B2-FEE5-6F43-16E12C8E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91" y="1130260"/>
            <a:ext cx="10665618" cy="4837620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96EC87-3AC9-7C1C-0CB2-BC92F04A5C15}"/>
              </a:ext>
            </a:extLst>
          </p:cNvPr>
          <p:cNvSpPr txBox="1"/>
          <p:nvPr/>
        </p:nvSpPr>
        <p:spPr>
          <a:xfrm>
            <a:off x="502443" y="5588555"/>
            <a:ext cx="7355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Usage:</a:t>
            </a:r>
            <a:br>
              <a:rPr lang="en-US" sz="1800" dirty="0"/>
            </a:br>
            <a:r>
              <a:rPr lang="en-US" sz="1800" dirty="0"/>
              <a:t>Run “</a:t>
            </a:r>
            <a:r>
              <a:rPr lang="en-US" sz="1800" b="1" dirty="0"/>
              <a:t>docker-compose up –d</a:t>
            </a:r>
            <a:r>
              <a:rPr lang="en-US" sz="1800" dirty="0"/>
              <a:t>”</a:t>
            </a:r>
            <a:r>
              <a:rPr lang="en-US" sz="1800" b="1" dirty="0"/>
              <a:t> </a:t>
            </a:r>
            <a:r>
              <a:rPr lang="en-US" sz="1800" dirty="0"/>
              <a:t>in the terminal from the same directory as your docker-</a:t>
            </a:r>
            <a:r>
              <a:rPr lang="en-US" sz="1800" dirty="0" err="1"/>
              <a:t>compose.yml</a:t>
            </a:r>
            <a:r>
              <a:rPr lang="en-US" sz="1800" dirty="0"/>
              <a:t> file.</a:t>
            </a:r>
            <a:endParaRPr lang="en-MY" sz="1800" dirty="0"/>
          </a:p>
        </p:txBody>
      </p:sp>
    </p:spTree>
    <p:extLst>
      <p:ext uri="{BB962C8B-B14F-4D97-AF65-F5344CB8AC3E}">
        <p14:creationId xmlns:p14="http://schemas.microsoft.com/office/powerpoint/2010/main" val="3120015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0440A-0C26-F89A-8606-F7D7EC69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22620"/>
            <a:ext cx="6143497" cy="62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44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78F72F-39FB-45F8-8B00-9170A7F35574}"/>
              </a:ext>
            </a:extLst>
          </p:cNvPr>
          <p:cNvSpPr txBox="1"/>
          <p:nvPr/>
        </p:nvSpPr>
        <p:spPr>
          <a:xfrm>
            <a:off x="3523517" y="3349574"/>
            <a:ext cx="6150218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INFLUXDB</a:t>
            </a:r>
          </a:p>
        </p:txBody>
      </p:sp>
    </p:spTree>
    <p:extLst>
      <p:ext uri="{BB962C8B-B14F-4D97-AF65-F5344CB8AC3E}">
        <p14:creationId xmlns:p14="http://schemas.microsoft.com/office/powerpoint/2010/main" val="4074003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DC9EEB-DEA2-34E1-5D14-A33245374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95" y="863554"/>
            <a:ext cx="9171467" cy="47283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F4B6EC-52FD-448C-9723-FAAD55D1E937}"/>
              </a:ext>
            </a:extLst>
          </p:cNvPr>
          <p:cNvSpPr txBox="1"/>
          <p:nvPr/>
        </p:nvSpPr>
        <p:spPr>
          <a:xfrm>
            <a:off x="1780139" y="5591907"/>
            <a:ext cx="7645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Open browser and type “http://localhost:8086”.</a:t>
            </a:r>
          </a:p>
        </p:txBody>
      </p:sp>
    </p:spTree>
    <p:extLst>
      <p:ext uri="{BB962C8B-B14F-4D97-AF65-F5344CB8AC3E}">
        <p14:creationId xmlns:p14="http://schemas.microsoft.com/office/powerpoint/2010/main" val="2622757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F036B-DA08-0D2A-04EE-7E0C9DCC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25" y="813783"/>
            <a:ext cx="8632150" cy="4949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5FCC9-A5C6-4054-9265-34588BA17256}"/>
              </a:ext>
            </a:extLst>
          </p:cNvPr>
          <p:cNvSpPr txBox="1"/>
          <p:nvPr/>
        </p:nvSpPr>
        <p:spPr>
          <a:xfrm>
            <a:off x="3004363" y="5758268"/>
            <a:ext cx="6183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This is the home page of the Web UI.</a:t>
            </a:r>
          </a:p>
        </p:txBody>
      </p:sp>
    </p:spTree>
    <p:extLst>
      <p:ext uri="{BB962C8B-B14F-4D97-AF65-F5344CB8AC3E}">
        <p14:creationId xmlns:p14="http://schemas.microsoft.com/office/powerpoint/2010/main" val="4191814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1578D-4F5C-FD20-78B9-45A39115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4" y="958192"/>
            <a:ext cx="9893934" cy="4304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1CF119-4049-F80F-E2AE-966D23500457}"/>
              </a:ext>
            </a:extLst>
          </p:cNvPr>
          <p:cNvSpPr txBox="1"/>
          <p:nvPr/>
        </p:nvSpPr>
        <p:spPr>
          <a:xfrm>
            <a:off x="422031" y="5422754"/>
            <a:ext cx="116761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Hover the cursor to the arrow pointing upwards icon on the left side of the InfluxDB 2 Web UI and click 'Sources'.</a:t>
            </a:r>
          </a:p>
        </p:txBody>
      </p:sp>
    </p:spTree>
    <p:extLst>
      <p:ext uri="{BB962C8B-B14F-4D97-AF65-F5344CB8AC3E}">
        <p14:creationId xmlns:p14="http://schemas.microsoft.com/office/powerpoint/2010/main" val="2408544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2FC90-B1EF-1364-35C3-EEE1C611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37" y="1060900"/>
            <a:ext cx="10328124" cy="4577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FF645B-3FED-1557-B5C8-FCCBE8317F52}"/>
              </a:ext>
            </a:extLst>
          </p:cNvPr>
          <p:cNvSpPr txBox="1"/>
          <p:nvPr/>
        </p:nvSpPr>
        <p:spPr>
          <a:xfrm>
            <a:off x="1842837" y="5991509"/>
            <a:ext cx="8506325" cy="306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Click the Arduino logo under 'Client Libraries'.</a:t>
            </a:r>
          </a:p>
        </p:txBody>
      </p:sp>
    </p:spTree>
    <p:extLst>
      <p:ext uri="{BB962C8B-B14F-4D97-AF65-F5344CB8AC3E}">
        <p14:creationId xmlns:p14="http://schemas.microsoft.com/office/powerpoint/2010/main" val="1629989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IoT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384175" y="786405"/>
            <a:ext cx="11423650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of Things (IoT):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IoT refers to a 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of physical devices connected to the internet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enabling them to 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collect, share, and act on data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Connectivity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Devices like sensors, cameras, and appliances 	communicate through the internet.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Sensors monitor parameters like temperature, 	humidity, or motion.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IoT systems can trigger actions based on collected 	data (e.g., turning on a light when it gets dark).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home systems (e.g., smart lights, thermostats).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Industrial automation (e.g., predictive maintenance).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763E2-A452-E120-3DAB-4FB1E7A8D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27" y="872061"/>
            <a:ext cx="10707779" cy="4693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BDE69-97FE-C8BF-8F09-622C38463EA8}"/>
              </a:ext>
            </a:extLst>
          </p:cNvPr>
          <p:cNvSpPr txBox="1"/>
          <p:nvPr/>
        </p:nvSpPr>
        <p:spPr>
          <a:xfrm>
            <a:off x="2083931" y="5743084"/>
            <a:ext cx="8309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Click 'Prepare Arduino IDE' and choose 'ESP32'.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009023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67014-CAD2-5E8C-3826-8CFB0AFE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1" y="821249"/>
            <a:ext cx="8448920" cy="5057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FC62A-9CD1-2735-02AE-1EA9F3AE5D0C}"/>
              </a:ext>
            </a:extLst>
          </p:cNvPr>
          <p:cNvSpPr txBox="1"/>
          <p:nvPr/>
        </p:nvSpPr>
        <p:spPr>
          <a:xfrm>
            <a:off x="1736701" y="5904816"/>
            <a:ext cx="8907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'Install Dependencies' and follow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3940894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A530C-CB08-D120-0892-9AFF2857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15" y="856890"/>
            <a:ext cx="10845537" cy="4439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E7CDC-7D64-8D1B-0B5A-84AD7FE4EC3C}"/>
              </a:ext>
            </a:extLst>
          </p:cNvPr>
          <p:cNvSpPr txBox="1"/>
          <p:nvPr/>
        </p:nvSpPr>
        <p:spPr>
          <a:xfrm>
            <a:off x="316137" y="5524056"/>
            <a:ext cx="115597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'Initialize Client' to see the programming code used in Arduino IDE to initialize the InfluxDB OSS v2 client.</a:t>
            </a:r>
          </a:p>
        </p:txBody>
      </p:sp>
    </p:spTree>
    <p:extLst>
      <p:ext uri="{BB962C8B-B14F-4D97-AF65-F5344CB8AC3E}">
        <p14:creationId xmlns:p14="http://schemas.microsoft.com/office/powerpoint/2010/main" val="1712421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4CC96-A69D-17AB-54B9-505CDD4A1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87932"/>
            <a:ext cx="9882454" cy="4799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54048-4854-15CF-29D9-B3F4348C1712}"/>
              </a:ext>
            </a:extLst>
          </p:cNvPr>
          <p:cNvSpPr txBox="1"/>
          <p:nvPr/>
        </p:nvSpPr>
        <p:spPr>
          <a:xfrm>
            <a:off x="1041009" y="5593014"/>
            <a:ext cx="100987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'Write Data' to see how to write data into InfluxDB OSS v2 using the Arduino IDE.</a:t>
            </a:r>
          </a:p>
        </p:txBody>
      </p:sp>
    </p:spTree>
    <p:extLst>
      <p:ext uri="{BB962C8B-B14F-4D97-AF65-F5344CB8AC3E}">
        <p14:creationId xmlns:p14="http://schemas.microsoft.com/office/powerpoint/2010/main" val="1960328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DCA02-7DFC-528C-41F5-E16A6DF8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52" y="260385"/>
            <a:ext cx="2726243" cy="6337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0194F1-C408-B40E-C5D1-03BE73ED2FE8}"/>
              </a:ext>
            </a:extLst>
          </p:cNvPr>
          <p:cNvSpPr txBox="1"/>
          <p:nvPr/>
        </p:nvSpPr>
        <p:spPr>
          <a:xfrm>
            <a:off x="3814926" y="2305615"/>
            <a:ext cx="8058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Note how to query data from InfluxDB 2 by clicking on 'Execute a Flux Query' and 'Execute an Aggregate Query'. This step will be used when setting up a panel in Grafana dashboard.</a:t>
            </a:r>
          </a:p>
        </p:txBody>
      </p:sp>
    </p:spTree>
    <p:extLst>
      <p:ext uri="{BB962C8B-B14F-4D97-AF65-F5344CB8AC3E}">
        <p14:creationId xmlns:p14="http://schemas.microsoft.com/office/powerpoint/2010/main" val="3643333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3752118" y="3429000"/>
            <a:ext cx="6150218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GRAFANA</a:t>
            </a:r>
          </a:p>
        </p:txBody>
      </p:sp>
    </p:spTree>
    <p:extLst>
      <p:ext uri="{BB962C8B-B14F-4D97-AF65-F5344CB8AC3E}">
        <p14:creationId xmlns:p14="http://schemas.microsoft.com/office/powerpoint/2010/main" val="2133941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8E06E8-EAA2-C791-14FB-F0704487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8" y="658890"/>
            <a:ext cx="5944115" cy="5540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BAE7DC-A66E-4BE6-CE41-E5948D27D93B}"/>
              </a:ext>
            </a:extLst>
          </p:cNvPr>
          <p:cNvSpPr txBox="1"/>
          <p:nvPr/>
        </p:nvSpPr>
        <p:spPr>
          <a:xfrm>
            <a:off x="6749664" y="1722572"/>
            <a:ext cx="52415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Open a browser and go to http://localhost:3000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The initial username:password is admin:admin. Then, it will prompt for you to change password.</a:t>
            </a:r>
          </a:p>
        </p:txBody>
      </p:sp>
    </p:spTree>
    <p:extLst>
      <p:ext uri="{BB962C8B-B14F-4D97-AF65-F5344CB8AC3E}">
        <p14:creationId xmlns:p14="http://schemas.microsoft.com/office/powerpoint/2010/main" val="1154130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245F1-519A-E072-E9A3-E5721671D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12" y="1004275"/>
            <a:ext cx="9561575" cy="4236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94FFF-A2B1-8C5E-F18A-5EE00ADB1CC4}"/>
              </a:ext>
            </a:extLst>
          </p:cNvPr>
          <p:cNvSpPr txBox="1"/>
          <p:nvPr/>
        </p:nvSpPr>
        <p:spPr>
          <a:xfrm>
            <a:off x="1406769" y="5376671"/>
            <a:ext cx="97513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Open the menu by clicking on the hamburger icon on top left of the page. Click 'Connection'.</a:t>
            </a:r>
          </a:p>
        </p:txBody>
      </p:sp>
    </p:spTree>
    <p:extLst>
      <p:ext uri="{BB962C8B-B14F-4D97-AF65-F5344CB8AC3E}">
        <p14:creationId xmlns:p14="http://schemas.microsoft.com/office/powerpoint/2010/main" val="2953063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B7B2B-2EC3-05D9-9996-4DAC0949F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3" y="995141"/>
            <a:ext cx="10843854" cy="3949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A6794-51C5-6CAC-54D4-F0C3FFE551FC}"/>
              </a:ext>
            </a:extLst>
          </p:cNvPr>
          <p:cNvSpPr txBox="1"/>
          <p:nvPr/>
        </p:nvSpPr>
        <p:spPr>
          <a:xfrm>
            <a:off x="753795" y="5082600"/>
            <a:ext cx="10684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Search '</a:t>
            </a:r>
            <a:r>
              <a:rPr lang="en-US" sz="2800" dirty="0" err="1">
                <a:solidFill>
                  <a:schemeClr val="tx1"/>
                </a:solidFill>
                <a:effectLst/>
                <a:latin typeface="+mn-lt"/>
              </a:rPr>
              <a:t>influxdb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' in the search box and click on the InfluxDB logo.</a:t>
            </a:r>
          </a:p>
        </p:txBody>
      </p:sp>
    </p:spTree>
    <p:extLst>
      <p:ext uri="{BB962C8B-B14F-4D97-AF65-F5344CB8AC3E}">
        <p14:creationId xmlns:p14="http://schemas.microsoft.com/office/powerpoint/2010/main" val="3801414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3184C-EE4A-420E-8842-132A3439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5" y="126609"/>
            <a:ext cx="5730335" cy="6518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FF576-3207-4606-8FCC-89E7B8C223FB}"/>
              </a:ext>
            </a:extLst>
          </p:cNvPr>
          <p:cNvSpPr txBox="1"/>
          <p:nvPr/>
        </p:nvSpPr>
        <p:spPr>
          <a:xfrm>
            <a:off x="6096000" y="1166842"/>
            <a:ext cx="59179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Put any name for the connection.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Change 'Query Language' to 'Flux'.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Put 'http://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influxdb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:8086' for URL.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Toggle on 'Basic Auth' for Auth.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Enter User and Password set during setting up the InfluxDB OSS v2.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Enter the organization and bucket name set during setting up the InfluxDB OSS v2.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Copy the token and keep it somewhere safe and handy.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Hit save &amp; test.</a:t>
            </a:r>
          </a:p>
        </p:txBody>
      </p:sp>
    </p:spTree>
    <p:extLst>
      <p:ext uri="{BB962C8B-B14F-4D97-AF65-F5344CB8AC3E}">
        <p14:creationId xmlns:p14="http://schemas.microsoft.com/office/powerpoint/2010/main" val="23028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</a:t>
            </a:r>
            <a:r>
              <a:rPr lang="en-US" sz="4000" b="1" dirty="0" err="1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AIoT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384175" y="943212"/>
            <a:ext cx="11423650" cy="52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Artificial Intelligence of Things (</a:t>
            </a:r>
            <a:r>
              <a:rPr lang="en-US" sz="2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AIoT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r>
              <a:rPr lang="en-US" sz="2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AIoT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combines IoT with artificial intelligence (AI) 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IoT systems smarter and more efficient.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AI processes and analyzes IoT data in real-time.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Intelligence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Enables predictive insights, anomaly detection, and 	decision-making.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 at Scale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Systems can learn and improve from data 	over time.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</a:rPr>
              <a:t>		</a:t>
            </a: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assistants (e.g., Alexa predicting user preferences).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Autonomous vehicles (AI-driven IoT sensors for navigation).</a:t>
            </a:r>
          </a:p>
        </p:txBody>
      </p:sp>
    </p:spTree>
    <p:extLst>
      <p:ext uri="{BB962C8B-B14F-4D97-AF65-F5344CB8AC3E}">
        <p14:creationId xmlns:p14="http://schemas.microsoft.com/office/powerpoint/2010/main" val="2390541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C0C2C-613F-2CB7-9166-C0A34C2B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21" y="882450"/>
            <a:ext cx="10168958" cy="3366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0D92E-A9EE-7E7B-646A-DCC5A06B173A}"/>
              </a:ext>
            </a:extLst>
          </p:cNvPr>
          <p:cNvSpPr txBox="1"/>
          <p:nvPr/>
        </p:nvSpPr>
        <p:spPr>
          <a:xfrm>
            <a:off x="1108235" y="4450577"/>
            <a:ext cx="98786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Open back the menu by clicking the hamburger icon. Click 'Dashboards'.</a:t>
            </a:r>
          </a:p>
        </p:txBody>
      </p:sp>
    </p:spTree>
    <p:extLst>
      <p:ext uri="{BB962C8B-B14F-4D97-AF65-F5344CB8AC3E}">
        <p14:creationId xmlns:p14="http://schemas.microsoft.com/office/powerpoint/2010/main" val="3393767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32351-BDFF-42E6-9ED3-E998530C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91" y="975877"/>
            <a:ext cx="11226018" cy="4906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61076-3128-4E42-9E80-81768DAB1EED}"/>
              </a:ext>
            </a:extLst>
          </p:cNvPr>
          <p:cNvSpPr txBox="1"/>
          <p:nvPr/>
        </p:nvSpPr>
        <p:spPr>
          <a:xfrm>
            <a:off x="714340" y="5882123"/>
            <a:ext cx="9878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‘New’ and ‘Import’.</a:t>
            </a:r>
          </a:p>
        </p:txBody>
      </p:sp>
    </p:spTree>
    <p:extLst>
      <p:ext uri="{BB962C8B-B14F-4D97-AF65-F5344CB8AC3E}">
        <p14:creationId xmlns:p14="http://schemas.microsoft.com/office/powerpoint/2010/main" val="3596769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88513-E103-4063-B0AF-5FC151241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4" y="915033"/>
            <a:ext cx="11333871" cy="5027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FCEB9-25AF-42CA-9E35-BB8180A3A471}"/>
              </a:ext>
            </a:extLst>
          </p:cNvPr>
          <p:cNvSpPr txBox="1"/>
          <p:nvPr/>
        </p:nvSpPr>
        <p:spPr>
          <a:xfrm>
            <a:off x="429063" y="5942967"/>
            <a:ext cx="113338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‘Upload dashboard JSON file. Upload ‘IoT </a:t>
            </a:r>
            <a:r>
              <a:rPr lang="en-US" sz="2800" dirty="0" err="1">
                <a:solidFill>
                  <a:schemeClr val="tx1"/>
                </a:solidFill>
                <a:effectLst/>
                <a:latin typeface="+mn-lt"/>
              </a:rPr>
              <a:t>Dashboard.json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’ in “./jetson-</a:t>
            </a:r>
            <a:r>
              <a:rPr lang="en-US" sz="2800" dirty="0" err="1">
                <a:solidFill>
                  <a:schemeClr val="tx1"/>
                </a:solidFill>
                <a:effectLst/>
                <a:latin typeface="+mn-lt"/>
              </a:rPr>
              <a:t>iot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/</a:t>
            </a:r>
            <a:r>
              <a:rPr lang="en-US" sz="2800" dirty="0" err="1">
                <a:solidFill>
                  <a:schemeClr val="tx1"/>
                </a:solidFill>
                <a:effectLst/>
                <a:latin typeface="+mn-lt"/>
              </a:rPr>
              <a:t>grafana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/”</a:t>
            </a:r>
          </a:p>
        </p:txBody>
      </p:sp>
    </p:spTree>
    <p:extLst>
      <p:ext uri="{BB962C8B-B14F-4D97-AF65-F5344CB8AC3E}">
        <p14:creationId xmlns:p14="http://schemas.microsoft.com/office/powerpoint/2010/main" val="833160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FBCDA4-1A3A-4155-A8CC-B0A2897A9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53" y="900332"/>
            <a:ext cx="10673450" cy="4846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69B84-5D40-4813-AE1A-5A61ECAE7D99}"/>
              </a:ext>
            </a:extLst>
          </p:cNvPr>
          <p:cNvSpPr txBox="1"/>
          <p:nvPr/>
        </p:nvSpPr>
        <p:spPr>
          <a:xfrm>
            <a:off x="2908907" y="5746869"/>
            <a:ext cx="6148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Select the </a:t>
            </a:r>
            <a:r>
              <a:rPr lang="en-US" sz="2800" dirty="0" err="1">
                <a:solidFill>
                  <a:schemeClr val="tx1"/>
                </a:solidFill>
                <a:effectLst/>
                <a:latin typeface="+mn-lt"/>
              </a:rPr>
              <a:t>datasource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 created before.</a:t>
            </a:r>
          </a:p>
        </p:txBody>
      </p:sp>
    </p:spTree>
    <p:extLst>
      <p:ext uri="{BB962C8B-B14F-4D97-AF65-F5344CB8AC3E}">
        <p14:creationId xmlns:p14="http://schemas.microsoft.com/office/powerpoint/2010/main" val="9009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B8D96-3D0D-40DD-A114-E923BEA6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952353"/>
            <a:ext cx="10911840" cy="4953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FC565-FD37-4CB6-A752-D7AD41AEC04F}"/>
              </a:ext>
            </a:extLst>
          </p:cNvPr>
          <p:cNvSpPr txBox="1"/>
          <p:nvPr/>
        </p:nvSpPr>
        <p:spPr>
          <a:xfrm>
            <a:off x="4905723" y="5905647"/>
            <a:ext cx="2380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‘Import’.</a:t>
            </a:r>
          </a:p>
        </p:txBody>
      </p:sp>
    </p:spTree>
    <p:extLst>
      <p:ext uri="{BB962C8B-B14F-4D97-AF65-F5344CB8AC3E}">
        <p14:creationId xmlns:p14="http://schemas.microsoft.com/office/powerpoint/2010/main" val="553260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98C0F-160E-435B-AC10-A4EE5D8CC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" y="962674"/>
            <a:ext cx="11305735" cy="493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2ED3E-DFCB-4230-9D7C-8EFEFDA1446B}"/>
              </a:ext>
            </a:extLst>
          </p:cNvPr>
          <p:cNvSpPr txBox="1"/>
          <p:nvPr/>
        </p:nvSpPr>
        <p:spPr>
          <a:xfrm>
            <a:off x="5116738" y="5895325"/>
            <a:ext cx="1958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‘Edit’.</a:t>
            </a:r>
          </a:p>
        </p:txBody>
      </p:sp>
    </p:spTree>
    <p:extLst>
      <p:ext uri="{BB962C8B-B14F-4D97-AF65-F5344CB8AC3E}">
        <p14:creationId xmlns:p14="http://schemas.microsoft.com/office/powerpoint/2010/main" val="2829912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EB21B-4B39-49EC-AA31-DFDB6416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8" y="1053225"/>
            <a:ext cx="10588283" cy="4751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BD7FA-A5E9-4599-92B5-02B9272EBC6F}"/>
              </a:ext>
            </a:extLst>
          </p:cNvPr>
          <p:cNvSpPr txBox="1"/>
          <p:nvPr/>
        </p:nvSpPr>
        <p:spPr>
          <a:xfrm>
            <a:off x="911288" y="5804775"/>
            <a:ext cx="71072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Change bucket name. Edit the other panel.</a:t>
            </a:r>
          </a:p>
        </p:txBody>
      </p:sp>
    </p:spTree>
    <p:extLst>
      <p:ext uri="{BB962C8B-B14F-4D97-AF65-F5344CB8AC3E}">
        <p14:creationId xmlns:p14="http://schemas.microsoft.com/office/powerpoint/2010/main" val="1503567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03570-B14E-44F0-AED8-0351437A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98" y="1113303"/>
            <a:ext cx="10405403" cy="4631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F98CE-8CC1-4446-ABCF-B1EAC5A99AA8}"/>
              </a:ext>
            </a:extLst>
          </p:cNvPr>
          <p:cNvSpPr txBox="1"/>
          <p:nvPr/>
        </p:nvSpPr>
        <p:spPr>
          <a:xfrm>
            <a:off x="3186332" y="5744697"/>
            <a:ext cx="5202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Click ‘Save’ to save dashboard.</a:t>
            </a:r>
          </a:p>
        </p:txBody>
      </p:sp>
    </p:spTree>
    <p:extLst>
      <p:ext uri="{BB962C8B-B14F-4D97-AF65-F5344CB8AC3E}">
        <p14:creationId xmlns:p14="http://schemas.microsoft.com/office/powerpoint/2010/main" val="36492279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5B049-B7C0-9F3C-2380-8B2E09559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2" y="842472"/>
            <a:ext cx="10671492" cy="4838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75AB6-F84A-8E6A-991F-A3D40E6F0482}"/>
              </a:ext>
            </a:extLst>
          </p:cNvPr>
          <p:cNvSpPr txBox="1"/>
          <p:nvPr/>
        </p:nvSpPr>
        <p:spPr>
          <a:xfrm>
            <a:off x="1895620" y="5753918"/>
            <a:ext cx="8084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To add more panel, click 'Add' and 'Visualization'.</a:t>
            </a:r>
          </a:p>
        </p:txBody>
      </p:sp>
    </p:spTree>
    <p:extLst>
      <p:ext uri="{BB962C8B-B14F-4D97-AF65-F5344CB8AC3E}">
        <p14:creationId xmlns:p14="http://schemas.microsoft.com/office/powerpoint/2010/main" val="646847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A33F7-708D-B9D0-1E42-15726B41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6" y="854658"/>
            <a:ext cx="9827447" cy="439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B07C6-B06A-7B73-AD81-94F798EB5CDB}"/>
              </a:ext>
            </a:extLst>
          </p:cNvPr>
          <p:cNvSpPr txBox="1"/>
          <p:nvPr/>
        </p:nvSpPr>
        <p:spPr>
          <a:xfrm>
            <a:off x="855206" y="5310844"/>
            <a:ext cx="98274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The time range can be adjusted as denoted by the red box. Auto-update can be set by changing the value as denoted in the blue box.</a:t>
            </a:r>
          </a:p>
        </p:txBody>
      </p:sp>
    </p:spTree>
    <p:extLst>
      <p:ext uri="{BB962C8B-B14F-4D97-AF65-F5344CB8AC3E}">
        <p14:creationId xmlns:p14="http://schemas.microsoft.com/office/powerpoint/2010/main" val="228389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/>
          <p:nvPr/>
        </p:nvSpPr>
        <p:spPr>
          <a:xfrm>
            <a:off x="1811272" y="2998133"/>
            <a:ext cx="8569456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ESP32 Micro-controller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8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1997612" y="3429000"/>
            <a:ext cx="790472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ARDUINO IDE</a:t>
            </a:r>
          </a:p>
        </p:txBody>
      </p:sp>
    </p:spTree>
    <p:extLst>
      <p:ext uri="{BB962C8B-B14F-4D97-AF65-F5344CB8AC3E}">
        <p14:creationId xmlns:p14="http://schemas.microsoft.com/office/powerpoint/2010/main" val="1988768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5AD5A-250E-D906-96D0-208BED95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81" y="361949"/>
            <a:ext cx="9343994" cy="446652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1EC99-9465-3A1A-BA00-B43EDF4190A7}"/>
              </a:ext>
            </a:extLst>
          </p:cNvPr>
          <p:cNvSpPr txBox="1"/>
          <p:nvPr/>
        </p:nvSpPr>
        <p:spPr>
          <a:xfrm>
            <a:off x="841807" y="5120785"/>
            <a:ext cx="109025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Go to </a:t>
            </a:r>
            <a:r>
              <a:rPr lang="en-US" sz="2800" dirty="0">
                <a:solidFill>
                  <a:schemeClr val="tx1"/>
                </a:solidFill>
                <a:latin typeface="+mn-lt"/>
                <a:hlinkClick r:id="rId3"/>
              </a:rPr>
              <a:t>https://www.arduino.cc/en/software/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and scroll down to look for Legacy IDE and pick Linux ARM 64 bits and click Download</a:t>
            </a:r>
            <a:endParaRPr lang="en-US" sz="280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911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5D0927-0B99-ED62-E405-742CF345B0C9}"/>
              </a:ext>
            </a:extLst>
          </p:cNvPr>
          <p:cNvSpPr txBox="1"/>
          <p:nvPr/>
        </p:nvSpPr>
        <p:spPr>
          <a:xfrm>
            <a:off x="619126" y="3958006"/>
            <a:ext cx="10001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MY" sz="2400" dirty="0"/>
              <a:t>Open terminal</a:t>
            </a:r>
          </a:p>
          <a:p>
            <a:pPr marL="342900" indent="-342900">
              <a:buAutoNum type="arabicPeriod"/>
            </a:pPr>
            <a:r>
              <a:rPr lang="en-MY" sz="2400" dirty="0"/>
              <a:t>cd Downloads</a:t>
            </a:r>
          </a:p>
          <a:p>
            <a:pPr marL="342900" indent="-342900">
              <a:buAutoNum type="arabicPeriod"/>
            </a:pPr>
            <a:r>
              <a:rPr lang="en-MY" sz="2400" dirty="0"/>
              <a:t>tar –</a:t>
            </a:r>
            <a:r>
              <a:rPr lang="en-MY" sz="2400" dirty="0" err="1"/>
              <a:t>xf</a:t>
            </a:r>
            <a:r>
              <a:rPr lang="en-MY" sz="2400" dirty="0"/>
              <a:t> arduino-1.8.19-linuxaarch64.tar.xz</a:t>
            </a:r>
          </a:p>
          <a:p>
            <a:pPr marL="342900" indent="-342900">
              <a:buAutoNum type="arabicPeriod"/>
            </a:pPr>
            <a:r>
              <a:rPr lang="en-MY" sz="2400" dirty="0"/>
              <a:t>cd arduino-1.8.19-linuxaarch64/</a:t>
            </a:r>
          </a:p>
          <a:p>
            <a:pPr marL="342900" indent="-342900">
              <a:buAutoNum type="arabicPeriod"/>
            </a:pPr>
            <a:r>
              <a:rPr lang="en-MY" sz="2400" dirty="0"/>
              <a:t>./install.sh</a:t>
            </a:r>
          </a:p>
          <a:p>
            <a:pPr marL="342900" indent="-342900">
              <a:buAutoNum type="arabicPeriod"/>
            </a:pPr>
            <a:r>
              <a:rPr lang="en-MY" sz="2400" dirty="0"/>
              <a:t>Go to desktop, right click on Arduino logo, click “Allow Launching”</a:t>
            </a:r>
          </a:p>
          <a:p>
            <a:pPr marL="342900" indent="-342900">
              <a:buAutoNum type="arabicPeriod"/>
            </a:pPr>
            <a:r>
              <a:rPr lang="en-MY" sz="2400" dirty="0"/>
              <a:t>Double-click the logo to open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299C6-7421-A107-7674-2A1634C1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6" y="222338"/>
            <a:ext cx="7029452" cy="34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4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B21B20-35B1-E9F3-EE1A-FCFB9EC0BB15}"/>
              </a:ext>
            </a:extLst>
          </p:cNvPr>
          <p:cNvSpPr txBox="1"/>
          <p:nvPr/>
        </p:nvSpPr>
        <p:spPr>
          <a:xfrm>
            <a:off x="6461557" y="1339360"/>
            <a:ext cx="24157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IDE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6B269-C83C-4AD5-BC55-8CF4D8C4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52" y="604443"/>
            <a:ext cx="462979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10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588E1A1-EECC-B10A-95D1-D5312C2EB80B}"/>
              </a:ext>
            </a:extLst>
          </p:cNvPr>
          <p:cNvSpPr txBox="1"/>
          <p:nvPr/>
        </p:nvSpPr>
        <p:spPr>
          <a:xfrm>
            <a:off x="765607" y="5220726"/>
            <a:ext cx="313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Go to File &gt; Preferences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CE8B3-5312-2C8A-1B10-521FA0099208}"/>
              </a:ext>
            </a:extLst>
          </p:cNvPr>
          <p:cNvSpPr txBox="1"/>
          <p:nvPr/>
        </p:nvSpPr>
        <p:spPr>
          <a:xfrm>
            <a:off x="5067300" y="4601601"/>
            <a:ext cx="670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Enter: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rgbClr val="0070C0"/>
                </a:solidFill>
                <a:latin typeface="+mn-lt"/>
              </a:rPr>
              <a:t>https://raw.githubusercontent.com/espressif/arduino-esp32/gh-pages/package_esp32_index.json</a:t>
            </a:r>
            <a:br>
              <a:rPr lang="en-US" sz="1800" dirty="0">
                <a:solidFill>
                  <a:srgbClr val="0070C0"/>
                </a:solidFill>
                <a:latin typeface="+mn-lt"/>
              </a:rPr>
            </a:b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in “Additional boards manager URLs”</a:t>
            </a:r>
            <a:endParaRPr lang="en-US" sz="180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0E860-614E-6476-72F5-BD7A58AF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8"/>
          <a:stretch>
            <a:fillRect/>
          </a:stretch>
        </p:blipFill>
        <p:spPr>
          <a:xfrm>
            <a:off x="912596" y="665528"/>
            <a:ext cx="3309363" cy="4115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AC5144-9494-8313-5170-520F76950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796" y="1006162"/>
            <a:ext cx="5749493" cy="34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44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772B7-443A-1374-9477-90EF9C56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27" y="394893"/>
            <a:ext cx="4629796" cy="5649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7BF10-264C-9FE3-BC9F-9328941E6F2E}"/>
              </a:ext>
            </a:extLst>
          </p:cNvPr>
          <p:cNvSpPr txBox="1"/>
          <p:nvPr/>
        </p:nvSpPr>
        <p:spPr>
          <a:xfrm>
            <a:off x="5928157" y="2391801"/>
            <a:ext cx="4254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Go to Tools &gt; Manage Libraries…</a:t>
            </a:r>
          </a:p>
        </p:txBody>
      </p:sp>
    </p:spTree>
    <p:extLst>
      <p:ext uri="{BB962C8B-B14F-4D97-AF65-F5344CB8AC3E}">
        <p14:creationId xmlns:p14="http://schemas.microsoft.com/office/powerpoint/2010/main" val="392496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1C89E-B026-6928-CEE7-EC768815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8" y="244487"/>
            <a:ext cx="4353448" cy="245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EC707-1074-4881-DD8E-47111046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02" y="244487"/>
            <a:ext cx="4353448" cy="245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62013-9F9E-B517-DB16-2CDF7B366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803" y="3799795"/>
            <a:ext cx="4353448" cy="2453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7AF77-A246-5ACE-C2B9-47B7DBD7F842}"/>
              </a:ext>
            </a:extLst>
          </p:cNvPr>
          <p:cNvSpPr txBox="1"/>
          <p:nvPr/>
        </p:nvSpPr>
        <p:spPr>
          <a:xfrm>
            <a:off x="422708" y="2782669"/>
            <a:ext cx="4254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Search “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</a:rPr>
              <a:t>dht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 sensor library” and installed the one by Adafruit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33285-DC9E-0E5E-F320-6FF86C624789}"/>
              </a:ext>
            </a:extLst>
          </p:cNvPr>
          <p:cNvSpPr txBox="1"/>
          <p:nvPr/>
        </p:nvSpPr>
        <p:spPr>
          <a:xfrm>
            <a:off x="5388192" y="2782669"/>
            <a:ext cx="4254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Search “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</a:rPr>
              <a:t>influxdb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” and installed the one by Tobias Schurg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388BD-BB8B-EC6B-7563-0E39E86430D6}"/>
              </a:ext>
            </a:extLst>
          </p:cNvPr>
          <p:cNvSpPr txBox="1"/>
          <p:nvPr/>
        </p:nvSpPr>
        <p:spPr>
          <a:xfrm>
            <a:off x="6540717" y="4611469"/>
            <a:ext cx="4254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Search “</a:t>
            </a:r>
            <a:r>
              <a:rPr lang="en-US" sz="1800" dirty="0" err="1">
                <a:solidFill>
                  <a:schemeClr val="tx1"/>
                </a:solidFill>
                <a:effectLst/>
                <a:latin typeface="+mn-lt"/>
              </a:rPr>
              <a:t>pubsubclient</a:t>
            </a:r>
            <a:r>
              <a:rPr lang="en-US" sz="1800" dirty="0">
                <a:solidFill>
                  <a:schemeClr val="tx1"/>
                </a:solidFill>
                <a:effectLst/>
                <a:latin typeface="+mn-lt"/>
              </a:rPr>
              <a:t>” and installed the one by Nick O’Leary</a:t>
            </a:r>
          </a:p>
        </p:txBody>
      </p:sp>
    </p:spTree>
    <p:extLst>
      <p:ext uri="{BB962C8B-B14F-4D97-AF65-F5344CB8AC3E}">
        <p14:creationId xmlns:p14="http://schemas.microsoft.com/office/powerpoint/2010/main" val="12510709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51551-2D42-5F0A-C321-B8F3A701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3" y="191763"/>
            <a:ext cx="2851583" cy="3479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DA4FF-451A-8688-1ECB-4DCDAE8F6640}"/>
              </a:ext>
            </a:extLst>
          </p:cNvPr>
          <p:cNvSpPr txBox="1"/>
          <p:nvPr/>
        </p:nvSpPr>
        <p:spPr>
          <a:xfrm>
            <a:off x="9739625" y="1585097"/>
            <a:ext cx="21191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Click button 1 to verify code syntax and wait for the bar to finish</a:t>
            </a:r>
            <a:endParaRPr lang="en-US" sz="180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5E191-05BE-75E4-8F70-BA7C7687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77" y="191763"/>
            <a:ext cx="2851583" cy="3472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100A9-91A6-2082-CBF7-50848F2A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51" y="191763"/>
            <a:ext cx="2851583" cy="3479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900D2E-4BE4-F37A-79A7-BFA19D9C2D48}"/>
              </a:ext>
            </a:extLst>
          </p:cNvPr>
          <p:cNvSpPr txBox="1"/>
          <p:nvPr/>
        </p:nvSpPr>
        <p:spPr>
          <a:xfrm>
            <a:off x="5258605" y="4412441"/>
            <a:ext cx="49140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Click button 2 and it will produce such message (refer image on the left)</a:t>
            </a: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br>
              <a:rPr lang="en-US" sz="180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Once it has “Done uploading.”, you can click button 3 to monitor output</a:t>
            </a:r>
            <a:endParaRPr lang="en-US" sz="180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15F29D-77F4-7307-8D4D-CA5A6072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788013"/>
            <a:ext cx="4055002" cy="27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77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38DE-1694-46E3-3A28-1A5D9704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E0774-453B-75E7-166F-F11B19C5F220}"/>
              </a:ext>
            </a:extLst>
          </p:cNvPr>
          <p:cNvSpPr txBox="1"/>
          <p:nvPr/>
        </p:nvSpPr>
        <p:spPr>
          <a:xfrm>
            <a:off x="1997612" y="3429000"/>
            <a:ext cx="7904724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ARDUINO-CLI</a:t>
            </a:r>
          </a:p>
        </p:txBody>
      </p:sp>
    </p:spTree>
    <p:extLst>
      <p:ext uri="{BB962C8B-B14F-4D97-AF65-F5344CB8AC3E}">
        <p14:creationId xmlns:p14="http://schemas.microsoft.com/office/powerpoint/2010/main" val="4223814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096CE-F68D-49CE-9634-3E5DFBF09F8C}"/>
              </a:ext>
            </a:extLst>
          </p:cNvPr>
          <p:cNvSpPr txBox="1"/>
          <p:nvPr/>
        </p:nvSpPr>
        <p:spPr>
          <a:xfrm>
            <a:off x="429383" y="5282710"/>
            <a:ext cx="11016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Run the first and third cells to install libraries and esp32 boards.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04143-9F7C-498F-AD3F-E4CB49E5E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1" y="1256362"/>
            <a:ext cx="10902462" cy="39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What is ESP32?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384175" y="999483"/>
            <a:ext cx="1142365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A low-cost, low-power microcontroller with built-in Wi-Fi and Bluetooth capabilities.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Developed by Espressif Systems.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Ideal for IoT applications, home automation, and embedded systems.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39F37-E8CF-445E-BB53-5B928E7C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65" y="2724370"/>
            <a:ext cx="4133630" cy="413363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17617FC-EF89-4E78-A954-B871DF69F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599937"/>
              </p:ext>
            </p:extLst>
          </p:nvPr>
        </p:nvGraphicFramePr>
        <p:xfrm>
          <a:off x="6096000" y="3114656"/>
          <a:ext cx="4914656" cy="3154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328">
                  <a:extLst>
                    <a:ext uri="{9D8B030D-6E8A-4147-A177-3AD203B41FA5}">
                      <a16:colId xmlns:a16="http://schemas.microsoft.com/office/drawing/2014/main" val="1891757535"/>
                    </a:ext>
                  </a:extLst>
                </a:gridCol>
                <a:gridCol w="2457328">
                  <a:extLst>
                    <a:ext uri="{9D8B030D-6E8A-4147-A177-3AD203B41FA5}">
                      <a16:colId xmlns:a16="http://schemas.microsoft.com/office/drawing/2014/main" val="4208019764"/>
                    </a:ext>
                  </a:extLst>
                </a:gridCol>
              </a:tblGrid>
              <a:tr h="480123">
                <a:tc gridSpan="2">
                  <a:txBody>
                    <a:bodyPr/>
                    <a:lstStyle/>
                    <a:p>
                      <a:pPr algn="ctr"/>
                      <a:r>
                        <a:rPr lang="en-MY" dirty="0"/>
                        <a:t>Key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53900"/>
                  </a:ext>
                </a:extLst>
              </a:tr>
              <a:tr h="480123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Processor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Dual-Core Processor</a:t>
                      </a:r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426670"/>
                  </a:ext>
                </a:extLst>
              </a:tr>
              <a:tr h="480123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RAM: 520 KB SRAM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Flash: Typically 4MB</a:t>
                      </a:r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663726"/>
                  </a:ext>
                </a:extLst>
              </a:tr>
              <a:tr h="480123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Wireless Connectivity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Wi-Fi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Bluetooth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961381"/>
                  </a:ext>
                </a:extLst>
              </a:tr>
              <a:tr h="480123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I/O Pins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Multiple GPIOs, ADCs, DACs, UARTs, SPIs, and I2Cs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PWM for motor and LED control.</a:t>
                      </a:r>
                      <a:endParaRPr lang="en-MY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10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1887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F71B6-035D-4365-87F9-627F5C7D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86" y="1199090"/>
            <a:ext cx="10373930" cy="2229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2FAA77-F7D0-474B-B599-4CE085A8E9AE}"/>
              </a:ext>
            </a:extLst>
          </p:cNvPr>
          <p:cNvSpPr txBox="1"/>
          <p:nvPr/>
        </p:nvSpPr>
        <p:spPr>
          <a:xfrm>
            <a:off x="657387" y="3594586"/>
            <a:ext cx="103739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Run compile after filling all the details in </a:t>
            </a:r>
            <a:r>
              <a:rPr lang="en-US" sz="2800" dirty="0" err="1">
                <a:solidFill>
                  <a:schemeClr val="tx1"/>
                </a:solidFill>
                <a:effectLst/>
                <a:latin typeface="+mn-lt"/>
              </a:rPr>
              <a:t>config.h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. Then, run the upload cell.</a:t>
            </a:r>
          </a:p>
        </p:txBody>
      </p:sp>
    </p:spTree>
    <p:extLst>
      <p:ext uri="{BB962C8B-B14F-4D97-AF65-F5344CB8AC3E}">
        <p14:creationId xmlns:p14="http://schemas.microsoft.com/office/powerpoint/2010/main" val="247298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D47F6-C1B9-4CEE-9307-530AB03F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723942"/>
            <a:ext cx="8233967" cy="5410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3984D-13BB-4675-A3BA-FD41537F7E82}"/>
              </a:ext>
            </a:extLst>
          </p:cNvPr>
          <p:cNvSpPr txBox="1"/>
          <p:nvPr/>
        </p:nvSpPr>
        <p:spPr>
          <a:xfrm>
            <a:off x="8707901" y="1280160"/>
            <a:ext cx="32027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Run ‘screen’ to imitate serial monitor in Arduino IDE.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Cell operation can be stopped whenever. Run the next cell to kill screen. Always kill screen after.</a:t>
            </a:r>
            <a:endParaRPr lang="en-US" sz="280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8740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2424113" y="1905506"/>
            <a:ext cx="73437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Custom IoT Dashboard</a:t>
            </a:r>
          </a:p>
        </p:txBody>
      </p:sp>
    </p:spTree>
    <p:extLst>
      <p:ext uri="{BB962C8B-B14F-4D97-AF65-F5344CB8AC3E}">
        <p14:creationId xmlns:p14="http://schemas.microsoft.com/office/powerpoint/2010/main" val="3056084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B28326-E1D1-DC63-F834-9CDE1BAA9821}"/>
              </a:ext>
            </a:extLst>
          </p:cNvPr>
          <p:cNvSpPr txBox="1"/>
          <p:nvPr/>
        </p:nvSpPr>
        <p:spPr>
          <a:xfrm>
            <a:off x="535451" y="861060"/>
            <a:ext cx="597012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Clearly define the project context: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“ESP32 IoT monitoring system with DHT11 sensor, LED &amp; Buzzer control, MQTT, </a:t>
            </a:r>
            <a:r>
              <a:rPr lang="en-US" dirty="0" err="1"/>
              <a:t>InfluxDB</a:t>
            </a:r>
            <a:r>
              <a:rPr lang="en-US" dirty="0"/>
              <a:t>, and Chart.js.”</a:t>
            </a:r>
          </a:p>
          <a:p>
            <a:r>
              <a:rPr lang="en-US" b="1" dirty="0"/>
              <a:t>Specify all technical requirements upfront: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MQTT topics, connection options, WebSocket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effectLst/>
                <a:latin typeface="+mn-lt"/>
              </a:rPr>
              <a:t>InfluxDB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</a:rPr>
              <a:t> version, query requirements, CSV parsing rules</a:t>
            </a:r>
          </a:p>
          <a:p>
            <a:r>
              <a:rPr lang="en-MY" b="1" dirty="0"/>
              <a:t>Include UI/UX 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Header, status badges, cards, toggle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Color scheme, fonts, layout, responsiveness</a:t>
            </a: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Define data handling logic: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Parsing CSV, aligning timestamps, separating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Updating chart &amp; current readings in real-time</a:t>
            </a: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Describe JavaScript functionality clearly: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Functions for MQTT connect/publish, device state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Functions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InfluxDB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fetch, parse, chart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Error handling and user notifications</a:t>
            </a: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Provide styling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Background gradient, card design, hover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Toggle switches style, text formatting, spacing</a:t>
            </a: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Set default behaviors: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No auto-connect, default input values, initial chart 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Status badges start as “Disconnected”</a:t>
            </a: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Mention libraries/CDNs to 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Chart.js, MQTT.js, and avoid other external dependencies</a:t>
            </a:r>
          </a:p>
          <a:p>
            <a:r>
              <a:rPr lang="en-US" b="1" dirty="0">
                <a:solidFill>
                  <a:schemeClr val="tx1"/>
                </a:solidFill>
                <a:latin typeface="+mn-lt"/>
              </a:rPr>
              <a:t>Emphasize robustness and error handling: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Connection failures, invalid data, toggles revert on errors</a:t>
            </a:r>
            <a:endParaRPr lang="en-US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FC737-3AC7-8CD2-595E-5D3706820BAC}"/>
              </a:ext>
            </a:extLst>
          </p:cNvPr>
          <p:cNvSpPr txBox="1"/>
          <p:nvPr/>
        </p:nvSpPr>
        <p:spPr>
          <a:xfrm>
            <a:off x="535451" y="303074"/>
            <a:ext cx="31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b="1" dirty="0"/>
              <a:t>Build a ChatGPT Prompt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8B0B-9FA7-FF8A-7750-F1FEC6B1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8898"/>
            <a:ext cx="5762625" cy="30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C0BA-C64C-B469-6A6B-FF2E9E06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7901E4-2AA9-34E5-7E31-B1E0045D2334}"/>
              </a:ext>
            </a:extLst>
          </p:cNvPr>
          <p:cNvSpPr txBox="1"/>
          <p:nvPr/>
        </p:nvSpPr>
        <p:spPr>
          <a:xfrm>
            <a:off x="4009292" y="3429000"/>
            <a:ext cx="4403188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YOLOv</a:t>
            </a:r>
            <a:r>
              <a:rPr lang="en-US" sz="9600" b="1" i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endParaRPr lang="en-US" sz="9600" b="1" i="1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740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231C5-8C9F-4155-B031-DB90A1702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" y="196785"/>
            <a:ext cx="5476966" cy="30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4BA0B-F9FF-4010-B39B-87C4948B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1" y="3504605"/>
            <a:ext cx="5476966" cy="3080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CDD71-FB6B-4EDB-A44E-BA9B34AB3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1961"/>
            <a:ext cx="5917809" cy="3328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6D817F-25A4-468B-A078-713FAB373F7B}"/>
              </a:ext>
            </a:extLst>
          </p:cNvPr>
          <p:cNvSpPr txBox="1"/>
          <p:nvPr/>
        </p:nvSpPr>
        <p:spPr>
          <a:xfrm>
            <a:off x="6096000" y="4512570"/>
            <a:ext cx="59178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Right click create_venv.sh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Click ‘Properties’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Allow to  execute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Click ‘Run as Program’ </a:t>
            </a:r>
            <a:endParaRPr lang="en-US" sz="280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52658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A0E11B-0A6D-43EB-9AE5-BCC96DA8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5" y="161046"/>
            <a:ext cx="5476802" cy="3080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EDA82A-8DEE-4B14-8706-9D962A10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5" y="3429000"/>
            <a:ext cx="5476800" cy="308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960196-B499-4005-B42A-EE1EB94D5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364" y="925723"/>
            <a:ext cx="5936288" cy="33391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34FDE9-BBBE-4CB4-98CD-91C21B1F4300}"/>
              </a:ext>
            </a:extLst>
          </p:cNvPr>
          <p:cNvSpPr txBox="1"/>
          <p:nvPr/>
        </p:nvSpPr>
        <p:spPr>
          <a:xfrm>
            <a:off x="6096000" y="4512570"/>
            <a:ext cx="59178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Right click start.sh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Click ‘Properties’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Allow to  execute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Click ‘Run as Program’ </a:t>
            </a:r>
            <a:endParaRPr lang="en-US" sz="280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74248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1323A-1AB4-7600-F49C-4A3130EB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" y="259202"/>
            <a:ext cx="2743583" cy="98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D5502-61D8-F78C-C662-A6F96838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0" y="1352308"/>
            <a:ext cx="7459116" cy="733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1ADC3-4346-B686-A3C5-CE752F3E6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00" y="2197729"/>
            <a:ext cx="3810532" cy="933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1D8D1-5639-3E84-F74B-75F5885A6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00" y="3261814"/>
            <a:ext cx="5296639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12A516-F42D-1E90-63E5-76A7729B4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00" y="3811477"/>
            <a:ext cx="7259063" cy="171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05DEC-5637-283E-BCFA-FC77E51B2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00" y="5665865"/>
            <a:ext cx="4639322" cy="409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13C342-E55B-7FD5-07BF-AF9411E917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800" y="6224290"/>
            <a:ext cx="3077004" cy="400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6F7D38-3FD3-DE53-9BCB-169AE1DD256E}"/>
              </a:ext>
            </a:extLst>
          </p:cNvPr>
          <p:cNvSpPr txBox="1"/>
          <p:nvPr/>
        </p:nvSpPr>
        <p:spPr>
          <a:xfrm>
            <a:off x="3296794" y="610430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b="1" dirty="0">
                <a:latin typeface="+mn-lt"/>
              </a:rPr>
              <a:t>Library Imports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9CDFE-2505-7520-B385-592F8A8C7679}"/>
              </a:ext>
            </a:extLst>
          </p:cNvPr>
          <p:cNvSpPr txBox="1"/>
          <p:nvPr/>
        </p:nvSpPr>
        <p:spPr>
          <a:xfrm>
            <a:off x="8085582" y="1565182"/>
            <a:ext cx="263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Broker Configuration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D23475-5209-1A12-0138-8AF1192424F2}"/>
              </a:ext>
            </a:extLst>
          </p:cNvPr>
          <p:cNvSpPr txBox="1"/>
          <p:nvPr/>
        </p:nvSpPr>
        <p:spPr>
          <a:xfrm>
            <a:off x="4373118" y="2510630"/>
            <a:ext cx="2247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Topic Definitions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5C23FA-A2C6-620A-A4C8-EC12A5BD6BDA}"/>
              </a:ext>
            </a:extLst>
          </p:cNvPr>
          <p:cNvSpPr txBox="1"/>
          <p:nvPr/>
        </p:nvSpPr>
        <p:spPr>
          <a:xfrm>
            <a:off x="5808726" y="3284559"/>
            <a:ext cx="2045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Client Creation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E5BAD7-6A31-EB15-68D1-C4BC83EA3E57}"/>
              </a:ext>
            </a:extLst>
          </p:cNvPr>
          <p:cNvSpPr txBox="1"/>
          <p:nvPr/>
        </p:nvSpPr>
        <p:spPr>
          <a:xfrm>
            <a:off x="7854696" y="4483283"/>
            <a:ext cx="2538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Connection Callback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373CC0-E4B1-982B-8B06-39B398919169}"/>
              </a:ext>
            </a:extLst>
          </p:cNvPr>
          <p:cNvSpPr txBox="1"/>
          <p:nvPr/>
        </p:nvSpPr>
        <p:spPr>
          <a:xfrm>
            <a:off x="5159501" y="5742763"/>
            <a:ext cx="2416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Message Callback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04C73B-A13A-7120-63BF-DFBEA006CAFD}"/>
              </a:ext>
            </a:extLst>
          </p:cNvPr>
          <p:cNvSpPr txBox="1"/>
          <p:nvPr/>
        </p:nvSpPr>
        <p:spPr>
          <a:xfrm>
            <a:off x="3497579" y="6230840"/>
            <a:ext cx="2416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Register MQTT Callbacks</a:t>
            </a:r>
          </a:p>
        </p:txBody>
      </p:sp>
    </p:spTree>
    <p:extLst>
      <p:ext uri="{BB962C8B-B14F-4D97-AF65-F5344CB8AC3E}">
        <p14:creationId xmlns:p14="http://schemas.microsoft.com/office/powerpoint/2010/main" val="2695030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754853-3DCC-39B5-F8E1-778BA04F9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92" y="771409"/>
            <a:ext cx="4477375" cy="1657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638E3-8883-100F-3B33-E55FDB4B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2" y="2593630"/>
            <a:ext cx="2410161" cy="390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5E3B1B-162A-B045-8028-B09D8B23BC37}"/>
              </a:ext>
            </a:extLst>
          </p:cNvPr>
          <p:cNvSpPr txBox="1"/>
          <p:nvPr/>
        </p:nvSpPr>
        <p:spPr>
          <a:xfrm>
            <a:off x="5397627" y="1446310"/>
            <a:ext cx="2274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Connection Setup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812AC6-6BA9-5E7E-5FA0-1A3E9EE4DBB6}"/>
              </a:ext>
            </a:extLst>
          </p:cNvPr>
          <p:cNvSpPr txBox="1"/>
          <p:nvPr/>
        </p:nvSpPr>
        <p:spPr>
          <a:xfrm>
            <a:off x="3187065" y="2628307"/>
            <a:ext cx="2210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YOLOv8 Model Loading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DEA20-B2FB-4FB4-9300-78CBE6DF137F}"/>
              </a:ext>
            </a:extLst>
          </p:cNvPr>
          <p:cNvSpPr txBox="1"/>
          <p:nvPr/>
        </p:nvSpPr>
        <p:spPr>
          <a:xfrm>
            <a:off x="7527798" y="4352247"/>
            <a:ext cx="1579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Class Selection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FF817A-44FE-CC18-F5CE-4AFA9B7FF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92" y="3115292"/>
            <a:ext cx="6620799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352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C89A8E-0D54-200E-606D-43A071545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8" y="734849"/>
            <a:ext cx="6430272" cy="4163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EE49E-6303-EFC6-ACA7-0D6FFEB5DE0E}"/>
              </a:ext>
            </a:extLst>
          </p:cNvPr>
          <p:cNvSpPr txBox="1"/>
          <p:nvPr/>
        </p:nvSpPr>
        <p:spPr>
          <a:xfrm>
            <a:off x="7664958" y="1798356"/>
            <a:ext cx="2603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Video Capture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FEEB3-7263-D963-4C39-492F31FED163}"/>
              </a:ext>
            </a:extLst>
          </p:cNvPr>
          <p:cNvSpPr txBox="1"/>
          <p:nvPr/>
        </p:nvSpPr>
        <p:spPr>
          <a:xfrm>
            <a:off x="7664958" y="3121223"/>
            <a:ext cx="2411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Detection State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BA41A-9306-02B9-0383-D4D4753A6F3F}"/>
              </a:ext>
            </a:extLst>
          </p:cNvPr>
          <p:cNvSpPr txBox="1"/>
          <p:nvPr/>
        </p:nvSpPr>
        <p:spPr>
          <a:xfrm>
            <a:off x="7664958" y="3910620"/>
            <a:ext cx="24848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FPS Calculation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C2E11-30BD-B9AB-6B59-2E334DD98F62}"/>
              </a:ext>
            </a:extLst>
          </p:cNvPr>
          <p:cNvSpPr txBox="1"/>
          <p:nvPr/>
        </p:nvSpPr>
        <p:spPr>
          <a:xfrm>
            <a:off x="7760970" y="4597979"/>
            <a:ext cx="1867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Startup Messages</a:t>
            </a:r>
          </a:p>
        </p:txBody>
      </p:sp>
    </p:spTree>
    <p:extLst>
      <p:ext uri="{BB962C8B-B14F-4D97-AF65-F5344CB8AC3E}">
        <p14:creationId xmlns:p14="http://schemas.microsoft.com/office/powerpoint/2010/main" val="286439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"/>
          <p:cNvSpPr txBox="1"/>
          <p:nvPr/>
        </p:nvSpPr>
        <p:spPr>
          <a:xfrm>
            <a:off x="804862" y="2228691"/>
            <a:ext cx="10582275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Collection, Storage, Visualization and Communication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88256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AB186-0094-250C-90FE-DA882794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02" y="187452"/>
            <a:ext cx="4847568" cy="6483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2E52F-0870-819E-ABF6-1B811B1BEDAF}"/>
              </a:ext>
            </a:extLst>
          </p:cNvPr>
          <p:cNvSpPr txBox="1"/>
          <p:nvPr/>
        </p:nvSpPr>
        <p:spPr>
          <a:xfrm>
            <a:off x="6649974" y="381036"/>
            <a:ext cx="2000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Main Detection Loop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3F66A-154A-6590-1061-8E3FBCA2D69B}"/>
              </a:ext>
            </a:extLst>
          </p:cNvPr>
          <p:cNvSpPr txBox="1"/>
          <p:nvPr/>
        </p:nvSpPr>
        <p:spPr>
          <a:xfrm>
            <a:off x="6649974" y="1185708"/>
            <a:ext cx="15521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FPS Calculation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75DAF-BC04-D659-0142-DA5C0852AD72}"/>
              </a:ext>
            </a:extLst>
          </p:cNvPr>
          <p:cNvSpPr txBox="1"/>
          <p:nvPr/>
        </p:nvSpPr>
        <p:spPr>
          <a:xfrm>
            <a:off x="6649974" y="2252543"/>
            <a:ext cx="1826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YOLOv8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D5B1D-11E7-531E-3E3B-724E1FEB62E9}"/>
              </a:ext>
            </a:extLst>
          </p:cNvPr>
          <p:cNvSpPr txBox="1"/>
          <p:nvPr/>
        </p:nvSpPr>
        <p:spPr>
          <a:xfrm>
            <a:off x="6649974" y="2749438"/>
            <a:ext cx="2439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Detection Cooldown Logic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F9E65-F4DF-D377-AD35-C3C1F851FE1C}"/>
              </a:ext>
            </a:extLst>
          </p:cNvPr>
          <p:cNvSpPr txBox="1"/>
          <p:nvPr/>
        </p:nvSpPr>
        <p:spPr>
          <a:xfrm>
            <a:off x="6759702" y="4143792"/>
            <a:ext cx="1890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MQTT Control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AE6265-A70B-E7EE-49F6-9721200ED8F6}"/>
              </a:ext>
            </a:extLst>
          </p:cNvPr>
          <p:cNvSpPr txBox="1"/>
          <p:nvPr/>
        </p:nvSpPr>
        <p:spPr>
          <a:xfrm>
            <a:off x="6649974" y="5117840"/>
            <a:ext cx="1735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Frame Annotation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CE73B-CA60-C946-CF70-B568D12BE4AB}"/>
              </a:ext>
            </a:extLst>
          </p:cNvPr>
          <p:cNvSpPr txBox="1"/>
          <p:nvPr/>
        </p:nvSpPr>
        <p:spPr>
          <a:xfrm>
            <a:off x="6650552" y="5937999"/>
            <a:ext cx="1734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Display and Exit</a:t>
            </a:r>
          </a:p>
        </p:txBody>
      </p:sp>
    </p:spTree>
    <p:extLst>
      <p:ext uri="{BB962C8B-B14F-4D97-AF65-F5344CB8AC3E}">
        <p14:creationId xmlns:p14="http://schemas.microsoft.com/office/powerpoint/2010/main" val="1642784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AD07C-F812-425F-A33D-D4817124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8" y="1139463"/>
            <a:ext cx="5430008" cy="154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45AAD-CEDD-745E-4227-2D54FAF3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78" y="3697282"/>
            <a:ext cx="4182059" cy="1895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2071A-80C6-9CA4-2ABF-16C9992951C0}"/>
              </a:ext>
            </a:extLst>
          </p:cNvPr>
          <p:cNvSpPr txBox="1"/>
          <p:nvPr/>
        </p:nvSpPr>
        <p:spPr>
          <a:xfrm>
            <a:off x="6485382" y="1757206"/>
            <a:ext cx="2585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Keyboard Interrupt Handler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D1110-0360-B90D-82EA-E43504BB7695}"/>
              </a:ext>
            </a:extLst>
          </p:cNvPr>
          <p:cNvSpPr txBox="1"/>
          <p:nvPr/>
        </p:nvSpPr>
        <p:spPr>
          <a:xfrm>
            <a:off x="5241699" y="4485241"/>
            <a:ext cx="2128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500"/>
              </a:spcBef>
              <a:spcAft>
                <a:spcPts val="750"/>
              </a:spcAft>
              <a:buNone/>
            </a:pPr>
            <a:r>
              <a:rPr lang="en-MY" b="1" i="0" dirty="0">
                <a:effectLst/>
                <a:latin typeface="+mn-lt"/>
              </a:rPr>
              <a:t>Cleanup (finally block)</a:t>
            </a:r>
          </a:p>
        </p:txBody>
      </p:sp>
    </p:spTree>
    <p:extLst>
      <p:ext uri="{BB962C8B-B14F-4D97-AF65-F5344CB8AC3E}">
        <p14:creationId xmlns:p14="http://schemas.microsoft.com/office/powerpoint/2010/main" val="10006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2FEA90-8B68-E172-058D-030858042AA6}"/>
              </a:ext>
            </a:extLst>
          </p:cNvPr>
          <p:cNvSpPr txBox="1"/>
          <p:nvPr/>
        </p:nvSpPr>
        <p:spPr>
          <a:xfrm>
            <a:off x="1861625" y="2551837"/>
            <a:ext cx="84687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5400" b="1" dirty="0">
                <a:solidFill>
                  <a:srgbClr val="6C1D35"/>
                </a:solidFill>
                <a:latin typeface="Arial Black"/>
                <a:sym typeface="Arial Black"/>
              </a:rPr>
              <a:t>End-of-Day Practical Assessment</a:t>
            </a:r>
          </a:p>
        </p:txBody>
      </p:sp>
    </p:spTree>
    <p:extLst>
      <p:ext uri="{BB962C8B-B14F-4D97-AF65-F5344CB8AC3E}">
        <p14:creationId xmlns:p14="http://schemas.microsoft.com/office/powerpoint/2010/main" val="3383992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9;p4">
            <a:extLst>
              <a:ext uri="{FF2B5EF4-FFF2-40B4-BE49-F238E27FC236}">
                <a16:creationId xmlns:a16="http://schemas.microsoft.com/office/drawing/2014/main" id="{F7468FB2-E45B-4428-B8DE-F969D422F6D6}"/>
              </a:ext>
            </a:extLst>
          </p:cNvPr>
          <p:cNvSpPr txBox="1"/>
          <p:nvPr/>
        </p:nvSpPr>
        <p:spPr>
          <a:xfrm>
            <a:off x="402438" y="211147"/>
            <a:ext cx="951163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sym typeface="Arial Black"/>
              </a:rPr>
              <a:t>End-of-Day Practical Assessment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27A4A-FB1E-498D-844E-905EDEAC121D}"/>
              </a:ext>
            </a:extLst>
          </p:cNvPr>
          <p:cNvSpPr txBox="1"/>
          <p:nvPr/>
        </p:nvSpPr>
        <p:spPr>
          <a:xfrm>
            <a:off x="402438" y="2153355"/>
            <a:ext cx="1138712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a new custom IoT dashboard, esp32 sketch and YOLO python file.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Subscribe to </a:t>
            </a:r>
            <a:r>
              <a:rPr lang="en-US" sz="2800" b="1" dirty="0"/>
              <a:t>esp32/led/control</a:t>
            </a:r>
            <a:r>
              <a:rPr lang="en-US" sz="2800" dirty="0"/>
              <a:t> and </a:t>
            </a:r>
            <a:r>
              <a:rPr lang="en-US" sz="2800" b="1" dirty="0"/>
              <a:t>esp32/buzzer/control.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Subscribe to </a:t>
            </a:r>
            <a:r>
              <a:rPr lang="en-US" sz="2800" b="1" dirty="0"/>
              <a:t>esp32/led/state</a:t>
            </a:r>
            <a:r>
              <a:rPr lang="en-US" sz="2800" dirty="0"/>
              <a:t> and </a:t>
            </a:r>
            <a:r>
              <a:rPr lang="en-US" sz="2800" b="1" dirty="0"/>
              <a:t>esp32/buzzer/state.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Subscribe to </a:t>
            </a:r>
            <a:r>
              <a:rPr lang="en-US" sz="2800" b="1" dirty="0"/>
              <a:t>ai/detection/status</a:t>
            </a:r>
            <a:r>
              <a:rPr lang="en-US" sz="2800" dirty="0"/>
              <a:t> and </a:t>
            </a:r>
            <a:r>
              <a:rPr lang="en-US" sz="2800" b="1" dirty="0"/>
              <a:t>ai/detection/confidence.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Add a toggle to control AI (</a:t>
            </a:r>
            <a:r>
              <a:rPr lang="en-US" sz="2800" b="1" dirty="0"/>
              <a:t>ai/control</a:t>
            </a:r>
            <a:r>
              <a:rPr lang="en-US" sz="2800" dirty="0"/>
              <a:t>).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Add a slider to set AI confidence threshold (</a:t>
            </a:r>
            <a:r>
              <a:rPr lang="en-US" sz="2800" b="1" dirty="0"/>
              <a:t>ai/threshold</a:t>
            </a:r>
            <a:r>
              <a:rPr lang="en-US" sz="2800" dirty="0"/>
              <a:t>).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When in AI mode, dashboard becomes read only.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Log the source of each action (AI or human) on the dashboard.</a:t>
            </a:r>
          </a:p>
          <a:p>
            <a:pPr marL="447675" indent="-447675">
              <a:buFont typeface="+mj-lt"/>
              <a:buAutoNum type="arabicPeriod"/>
            </a:pPr>
            <a:r>
              <a:rPr lang="en-US" sz="2800" dirty="0"/>
              <a:t>Update all information in near real-time.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910DA-8633-4811-CD1B-67A819C4901C}"/>
              </a:ext>
            </a:extLst>
          </p:cNvPr>
          <p:cNvSpPr txBox="1"/>
          <p:nvPr/>
        </p:nvSpPr>
        <p:spPr>
          <a:xfrm>
            <a:off x="402438" y="1630135"/>
            <a:ext cx="5022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6C1D35"/>
                </a:solidFill>
                <a:latin typeface="Arial Black"/>
                <a:sym typeface="Arial Black"/>
              </a:rPr>
              <a:t>AI + Dashboard + IoT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93520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 txBox="1"/>
          <p:nvPr/>
        </p:nvSpPr>
        <p:spPr>
          <a:xfrm>
            <a:off x="4598874" y="6235300"/>
            <a:ext cx="29804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6C1D35"/>
                </a:solidFill>
                <a:latin typeface="Arial"/>
                <a:ea typeface="Arial"/>
                <a:cs typeface="Arial"/>
                <a:sym typeface="Arial"/>
              </a:rPr>
              <a:t>cairo@utm.my / trainer’s email</a:t>
            </a:r>
            <a:endParaRPr sz="1200" b="1">
              <a:solidFill>
                <a:srgbClr val="6C1D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6C1D35"/>
                </a:solidFill>
                <a:latin typeface="Arial Black"/>
                <a:ea typeface="Arial Black"/>
                <a:cs typeface="Arial Black"/>
                <a:sym typeface="Arial Black"/>
              </a:rPr>
              <a:t>Data Collection</a:t>
            </a:r>
            <a:endParaRPr dirty="0"/>
          </a:p>
        </p:txBody>
      </p:sp>
      <p:sp>
        <p:nvSpPr>
          <p:cNvPr id="250" name="Google Shape;250;p4"/>
          <p:cNvSpPr txBox="1"/>
          <p:nvPr/>
        </p:nvSpPr>
        <p:spPr>
          <a:xfrm>
            <a:off x="653711" y="928542"/>
            <a:ext cx="6656800" cy="5516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u="sng" dirty="0"/>
              <a:t>DHT11 - Temperature and Humidity Sensor</a:t>
            </a:r>
          </a:p>
          <a:p>
            <a:endParaRPr lang="en-MY" sz="1800" b="1" u="sng" dirty="0"/>
          </a:p>
          <a:p>
            <a:r>
              <a:rPr lang="en-MY" sz="1800" b="1" dirty="0"/>
              <a:t>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dirty="0"/>
              <a:t>A basic, low-cost digital sensor for measuring </a:t>
            </a:r>
            <a:r>
              <a:rPr lang="en-MY" sz="1800" b="1" dirty="0"/>
              <a:t>temperature</a:t>
            </a:r>
            <a:r>
              <a:rPr lang="en-MY" sz="1800" dirty="0"/>
              <a:t> and </a:t>
            </a:r>
            <a:r>
              <a:rPr lang="en-MY" sz="1800" b="1" dirty="0"/>
              <a:t>humidity</a:t>
            </a:r>
            <a:r>
              <a:rPr lang="en-MY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dirty="0"/>
              <a:t>Outputs data via a single-wire protocol.</a:t>
            </a:r>
          </a:p>
          <a:p>
            <a:r>
              <a:rPr lang="en-MY" sz="1800" b="1" dirty="0"/>
              <a:t>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1" dirty="0"/>
              <a:t>Temperature Range</a:t>
            </a:r>
            <a:r>
              <a:rPr lang="en-MY" sz="1800" dirty="0"/>
              <a:t>: 0–50°C (±2°C accuracy).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1" dirty="0"/>
              <a:t>Humidity Range</a:t>
            </a:r>
            <a:r>
              <a:rPr lang="en-MY" sz="1800" dirty="0"/>
              <a:t>: 20–90% RH (±5% accuracy).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b="1" dirty="0"/>
              <a:t>Operating Voltage</a:t>
            </a:r>
            <a:r>
              <a:rPr lang="en-MY" sz="1800" dirty="0"/>
              <a:t>: 3.3–5V.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dirty="0"/>
              <a:t>Compact and easy to use.</a:t>
            </a:r>
          </a:p>
          <a:p>
            <a:r>
              <a:rPr lang="en-MY" sz="1800" b="1" dirty="0"/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dirty="0"/>
              <a:t>Environmental monitoring.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dirty="0"/>
              <a:t>Weather stations.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1800" dirty="0"/>
              <a:t>Smart homes and greenhouses.</a:t>
            </a:r>
          </a:p>
          <a:p>
            <a:r>
              <a:rPr lang="en-MY" sz="1800" b="1" dirty="0"/>
              <a:t>Pinout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1800" b="1" dirty="0"/>
              <a:t>VCC</a:t>
            </a:r>
            <a:r>
              <a:rPr lang="en-MY" sz="1800" dirty="0"/>
              <a:t>: Power supply (3.3–5V).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1800" b="1" dirty="0"/>
              <a:t>GND</a:t>
            </a:r>
            <a:r>
              <a:rPr lang="en-MY" sz="1800" dirty="0"/>
              <a:t>: Ground.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1800" b="1" dirty="0"/>
              <a:t>Data</a:t>
            </a:r>
            <a:r>
              <a:rPr lang="en-MY" sz="1800" dirty="0"/>
              <a:t>: Digital signal output.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9F208-7DB2-4D63-ABA6-E4D71A4D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83383">
            <a:off x="4731612" y="4201325"/>
            <a:ext cx="2483622" cy="248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04592-3101-4978-A2A0-30F01394B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75" y="1008776"/>
            <a:ext cx="4175452" cy="53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3303</Words>
  <Application>Microsoft Office PowerPoint</Application>
  <PresentationFormat>Widescreen</PresentationFormat>
  <Paragraphs>438</Paragraphs>
  <Slides>84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Calibri</vt:lpstr>
      <vt:lpstr>Arial</vt:lpstr>
      <vt:lpstr>Consolas</vt:lpstr>
      <vt:lpstr>Arial Black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User</cp:lastModifiedBy>
  <cp:revision>79</cp:revision>
  <dcterms:created xsi:type="dcterms:W3CDTF">2023-12-31T03:09:43Z</dcterms:created>
  <dcterms:modified xsi:type="dcterms:W3CDTF">2026-01-17T16:07:53Z</dcterms:modified>
</cp:coreProperties>
</file>